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2" r:id="rId5"/>
  </p:sldMasterIdLst>
  <p:notesMasterIdLst>
    <p:notesMasterId r:id="rId29"/>
  </p:notesMasterIdLst>
  <p:handoutMasterIdLst>
    <p:handoutMasterId r:id="rId30"/>
  </p:handoutMasterIdLst>
  <p:sldIdLst>
    <p:sldId id="305" r:id="rId6"/>
    <p:sldId id="348" r:id="rId7"/>
    <p:sldId id="359" r:id="rId8"/>
    <p:sldId id="332" r:id="rId9"/>
    <p:sldId id="361" r:id="rId10"/>
    <p:sldId id="360" r:id="rId11"/>
    <p:sldId id="362" r:id="rId12"/>
    <p:sldId id="363" r:id="rId13"/>
    <p:sldId id="364" r:id="rId14"/>
    <p:sldId id="365" r:id="rId15"/>
    <p:sldId id="366" r:id="rId16"/>
    <p:sldId id="367" r:id="rId17"/>
    <p:sldId id="368" r:id="rId18"/>
    <p:sldId id="370" r:id="rId19"/>
    <p:sldId id="371" r:id="rId20"/>
    <p:sldId id="372" r:id="rId21"/>
    <p:sldId id="373" r:id="rId22"/>
    <p:sldId id="377" r:id="rId23"/>
    <p:sldId id="378" r:id="rId24"/>
    <p:sldId id="379" r:id="rId25"/>
    <p:sldId id="380" r:id="rId26"/>
    <p:sldId id="382" r:id="rId27"/>
    <p:sldId id="375" r:id="rId28"/>
  </p:sldIdLst>
  <p:sldSz cx="9144000" cy="6858000" type="letter"/>
  <p:notesSz cx="7099300" cy="10223500"/>
  <p:custDataLst>
    <p:tags r:id="rId31"/>
  </p:custDataLst>
  <p:defaultTextStyle>
    <a:defPPr>
      <a:defRPr lang="en-US"/>
    </a:defPPr>
    <a:lvl1pPr algn="l" rtl="0" fontAlgn="ctr">
      <a:spcBef>
        <a:spcPct val="50000"/>
      </a:spcBef>
      <a:spcAft>
        <a:spcPct val="0"/>
      </a:spcAft>
      <a:defRPr kumimoji="1" sz="1200" b="1" kern="1200">
        <a:solidFill>
          <a:schemeClr val="bg1"/>
        </a:solidFill>
        <a:latin typeface="Arial" pitchFamily="34" charset="0"/>
        <a:ea typeface="+mn-ea"/>
        <a:cs typeface="Arial" pitchFamily="34" charset="0"/>
      </a:defRPr>
    </a:lvl1pPr>
    <a:lvl2pPr marL="457200" algn="l" rtl="0" fontAlgn="ctr">
      <a:spcBef>
        <a:spcPct val="50000"/>
      </a:spcBef>
      <a:spcAft>
        <a:spcPct val="0"/>
      </a:spcAft>
      <a:defRPr kumimoji="1" sz="1200" b="1" kern="1200">
        <a:solidFill>
          <a:schemeClr val="bg1"/>
        </a:solidFill>
        <a:latin typeface="Arial" pitchFamily="34" charset="0"/>
        <a:ea typeface="+mn-ea"/>
        <a:cs typeface="Arial" pitchFamily="34" charset="0"/>
      </a:defRPr>
    </a:lvl2pPr>
    <a:lvl3pPr marL="914400" algn="l" rtl="0" fontAlgn="ctr">
      <a:spcBef>
        <a:spcPct val="50000"/>
      </a:spcBef>
      <a:spcAft>
        <a:spcPct val="0"/>
      </a:spcAft>
      <a:defRPr kumimoji="1" sz="1200" b="1" kern="1200">
        <a:solidFill>
          <a:schemeClr val="bg1"/>
        </a:solidFill>
        <a:latin typeface="Arial" pitchFamily="34" charset="0"/>
        <a:ea typeface="+mn-ea"/>
        <a:cs typeface="Arial" pitchFamily="34" charset="0"/>
      </a:defRPr>
    </a:lvl3pPr>
    <a:lvl4pPr marL="1371600" algn="l" rtl="0" fontAlgn="ctr">
      <a:spcBef>
        <a:spcPct val="50000"/>
      </a:spcBef>
      <a:spcAft>
        <a:spcPct val="0"/>
      </a:spcAft>
      <a:defRPr kumimoji="1" sz="1200" b="1" kern="1200">
        <a:solidFill>
          <a:schemeClr val="bg1"/>
        </a:solidFill>
        <a:latin typeface="Arial" pitchFamily="34" charset="0"/>
        <a:ea typeface="+mn-ea"/>
        <a:cs typeface="Arial" pitchFamily="34" charset="0"/>
      </a:defRPr>
    </a:lvl4pPr>
    <a:lvl5pPr marL="1828800" algn="l" rtl="0" fontAlgn="ctr">
      <a:spcBef>
        <a:spcPct val="50000"/>
      </a:spcBef>
      <a:spcAft>
        <a:spcPct val="0"/>
      </a:spcAft>
      <a:defRPr kumimoji="1" sz="1200" b="1" kern="1200">
        <a:solidFill>
          <a:schemeClr val="bg1"/>
        </a:solidFill>
        <a:latin typeface="Arial" pitchFamily="34" charset="0"/>
        <a:ea typeface="+mn-ea"/>
        <a:cs typeface="Arial" pitchFamily="34" charset="0"/>
      </a:defRPr>
    </a:lvl5pPr>
    <a:lvl6pPr marL="2286000" algn="l" defTabSz="914400" rtl="0" eaLnBrk="1" latinLnBrk="0" hangingPunct="1">
      <a:defRPr kumimoji="1" sz="1200" b="1" kern="1200">
        <a:solidFill>
          <a:schemeClr val="bg1"/>
        </a:solidFill>
        <a:latin typeface="Arial" pitchFamily="34" charset="0"/>
        <a:ea typeface="+mn-ea"/>
        <a:cs typeface="Arial" pitchFamily="34" charset="0"/>
      </a:defRPr>
    </a:lvl6pPr>
    <a:lvl7pPr marL="2743200" algn="l" defTabSz="914400" rtl="0" eaLnBrk="1" latinLnBrk="0" hangingPunct="1">
      <a:defRPr kumimoji="1" sz="1200" b="1" kern="1200">
        <a:solidFill>
          <a:schemeClr val="bg1"/>
        </a:solidFill>
        <a:latin typeface="Arial" pitchFamily="34" charset="0"/>
        <a:ea typeface="+mn-ea"/>
        <a:cs typeface="Arial" pitchFamily="34" charset="0"/>
      </a:defRPr>
    </a:lvl7pPr>
    <a:lvl8pPr marL="3200400" algn="l" defTabSz="914400" rtl="0" eaLnBrk="1" latinLnBrk="0" hangingPunct="1">
      <a:defRPr kumimoji="1" sz="1200" b="1" kern="1200">
        <a:solidFill>
          <a:schemeClr val="bg1"/>
        </a:solidFill>
        <a:latin typeface="Arial" pitchFamily="34" charset="0"/>
        <a:ea typeface="+mn-ea"/>
        <a:cs typeface="Arial" pitchFamily="34" charset="0"/>
      </a:defRPr>
    </a:lvl8pPr>
    <a:lvl9pPr marL="3657600" algn="l" defTabSz="914400" rtl="0" eaLnBrk="1" latinLnBrk="0" hangingPunct="1">
      <a:defRPr kumimoji="1" sz="1200" b="1" kern="1200">
        <a:solidFill>
          <a:schemeClr val="bg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1A00F"/>
    <a:srgbClr val="5F5F5F"/>
    <a:srgbClr val="333333"/>
    <a:srgbClr val="4D4D4D"/>
    <a:srgbClr val="777777"/>
    <a:srgbClr val="F8F8F8"/>
    <a:srgbClr val="969696"/>
    <a:srgbClr val="B2B2B2"/>
    <a:srgbClr val="CC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3" autoAdjust="0"/>
    <p:restoredTop sz="89148" autoAdjust="0"/>
  </p:normalViewPr>
  <p:slideViewPr>
    <p:cSldViewPr snapToGrid="0">
      <p:cViewPr>
        <p:scale>
          <a:sx n="70" d="100"/>
          <a:sy n="70" d="100"/>
        </p:scale>
        <p:origin x="-2064" y="-438"/>
      </p:cViewPr>
      <p:guideLst>
        <p:guide orient="horz" pos="3146"/>
        <p:guide orient="horz" pos="586"/>
        <p:guide orient="horz" pos="3589"/>
        <p:guide orient="horz" pos="2030"/>
        <p:guide orient="horz" pos="334"/>
        <p:guide orient="horz" pos="298"/>
        <p:guide orient="horz" pos="159"/>
        <p:guide orient="horz" pos="168"/>
        <p:guide pos="5574"/>
        <p:guide pos="3572"/>
        <p:guide pos="2212"/>
        <p:guide pos="4135"/>
        <p:guide pos="1434"/>
        <p:guide pos="3068"/>
        <p:guide pos="212"/>
      </p:guideLst>
    </p:cSldViewPr>
  </p:slideViewPr>
  <p:outlineViewPr>
    <p:cViewPr>
      <p:scale>
        <a:sx n="33" d="100"/>
        <a:sy n="33" d="100"/>
      </p:scale>
      <p:origin x="48" y="7668"/>
    </p:cViewPr>
  </p:outlineViewPr>
  <p:notesTextViewPr>
    <p:cViewPr>
      <p:scale>
        <a:sx n="100" d="100"/>
        <a:sy n="100" d="100"/>
      </p:scale>
      <p:origin x="0" y="0"/>
    </p:cViewPr>
  </p:notesTextViewPr>
  <p:sorterViewPr>
    <p:cViewPr>
      <p:scale>
        <a:sx n="100" d="100"/>
        <a:sy n="100" d="100"/>
      </p:scale>
      <p:origin x="0" y="294"/>
    </p:cViewPr>
  </p:sorterViewPr>
  <p:notesViewPr>
    <p:cSldViewPr snapToGrid="0">
      <p:cViewPr>
        <p:scale>
          <a:sx n="60" d="100"/>
          <a:sy n="60" d="100"/>
        </p:scale>
        <p:origin x="-2550" y="-486"/>
      </p:cViewPr>
      <p:guideLst>
        <p:guide orient="horz" pos="3221"/>
        <p:guide pos="2237"/>
      </p:guideLst>
    </p:cSldViewPr>
  </p:notesViewPr>
  <p:gridSpacing cx="58989913" cy="58989913"/>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4029075" y="0"/>
            <a:ext cx="3070225" cy="508000"/>
          </a:xfrm>
          <a:prstGeom prst="rect">
            <a:avLst/>
          </a:prstGeom>
          <a:noFill/>
          <a:ln w="9525">
            <a:noFill/>
            <a:miter lim="800000"/>
            <a:headEnd/>
            <a:tailEnd/>
          </a:ln>
          <a:effectLst/>
        </p:spPr>
        <p:txBody>
          <a:bodyPr vert="horz" wrap="square" lIns="93651" tIns="46822" rIns="93651" bIns="46822" numCol="1" anchor="t" anchorCtr="0" compatLnSpc="1">
            <a:prstTxWarp prst="textNoShape">
              <a:avLst/>
            </a:prstTxWarp>
          </a:bodyPr>
          <a:lstStyle>
            <a:lvl1pPr algn="r" defTabSz="935038" rtl="1" fontAlgn="base">
              <a:spcBef>
                <a:spcPct val="0"/>
              </a:spcBef>
              <a:defRPr sz="1300" b="0">
                <a:solidFill>
                  <a:schemeClr val="tx1"/>
                </a:solidFill>
                <a:latin typeface="Times New Roman" pitchFamily="18" charset="0"/>
              </a:defRPr>
            </a:lvl1pPr>
          </a:lstStyle>
          <a:p>
            <a:pPr>
              <a:defRPr/>
            </a:pPr>
            <a:endParaRPr lang="en-US"/>
          </a:p>
        </p:txBody>
      </p:sp>
      <p:sp>
        <p:nvSpPr>
          <p:cNvPr id="95235" name="Rectangle 3"/>
          <p:cNvSpPr>
            <a:spLocks noGrp="1" noChangeArrowheads="1"/>
          </p:cNvSpPr>
          <p:nvPr>
            <p:ph type="dt" sz="quarter" idx="1"/>
          </p:nvPr>
        </p:nvSpPr>
        <p:spPr bwMode="auto">
          <a:xfrm>
            <a:off x="0" y="0"/>
            <a:ext cx="3070225" cy="508000"/>
          </a:xfrm>
          <a:prstGeom prst="rect">
            <a:avLst/>
          </a:prstGeom>
          <a:noFill/>
          <a:ln w="9525">
            <a:noFill/>
            <a:miter lim="800000"/>
            <a:headEnd/>
            <a:tailEnd/>
          </a:ln>
          <a:effectLst/>
        </p:spPr>
        <p:txBody>
          <a:bodyPr vert="horz" wrap="square" lIns="93651" tIns="46822" rIns="93651" bIns="46822" numCol="1" anchor="t" anchorCtr="0" compatLnSpc="1">
            <a:prstTxWarp prst="textNoShape">
              <a:avLst/>
            </a:prstTxWarp>
          </a:bodyPr>
          <a:lstStyle>
            <a:lvl1pPr defTabSz="935038" rtl="1" fontAlgn="base">
              <a:spcBef>
                <a:spcPct val="0"/>
              </a:spcBef>
              <a:defRPr sz="1300" b="0">
                <a:solidFill>
                  <a:schemeClr val="tx1"/>
                </a:solidFill>
                <a:latin typeface="Times New Roman" pitchFamily="18" charset="0"/>
                <a:cs typeface="Times New Roman" pitchFamily="18" charset="0"/>
              </a:defRPr>
            </a:lvl1pPr>
          </a:lstStyle>
          <a:p>
            <a:pPr>
              <a:defRPr/>
            </a:pPr>
            <a:fld id="{E250A3DA-C270-4187-AD4E-F589C50D5980}" type="datetime8">
              <a:rPr lang="en-US"/>
              <a:pPr>
                <a:defRPr/>
              </a:pPr>
              <a:t>10/3/2011 9:38 AM</a:t>
            </a:fld>
            <a:endParaRPr lang="en-US"/>
          </a:p>
        </p:txBody>
      </p:sp>
      <p:sp>
        <p:nvSpPr>
          <p:cNvPr id="95236" name="Rectangle 4"/>
          <p:cNvSpPr>
            <a:spLocks noGrp="1" noChangeArrowheads="1"/>
          </p:cNvSpPr>
          <p:nvPr>
            <p:ph type="ftr" sz="quarter" idx="2"/>
          </p:nvPr>
        </p:nvSpPr>
        <p:spPr bwMode="auto">
          <a:xfrm>
            <a:off x="4029075" y="9715500"/>
            <a:ext cx="3070225" cy="508000"/>
          </a:xfrm>
          <a:prstGeom prst="rect">
            <a:avLst/>
          </a:prstGeom>
          <a:noFill/>
          <a:ln w="9525">
            <a:noFill/>
            <a:miter lim="800000"/>
            <a:headEnd/>
            <a:tailEnd/>
          </a:ln>
          <a:effectLst/>
        </p:spPr>
        <p:txBody>
          <a:bodyPr vert="horz" wrap="square" lIns="93651" tIns="46822" rIns="93651" bIns="46822" numCol="1" anchor="b" anchorCtr="0" compatLnSpc="1">
            <a:prstTxWarp prst="textNoShape">
              <a:avLst/>
            </a:prstTxWarp>
          </a:bodyPr>
          <a:lstStyle>
            <a:lvl1pPr algn="r" defTabSz="935038" rtl="1" fontAlgn="base">
              <a:spcBef>
                <a:spcPct val="0"/>
              </a:spcBef>
              <a:defRPr sz="1300" b="0">
                <a:solidFill>
                  <a:schemeClr val="tx1"/>
                </a:solidFill>
                <a:latin typeface="Times New Roman" pitchFamily="18" charset="0"/>
                <a:cs typeface="Times New Roman" pitchFamily="18" charset="0"/>
              </a:defRPr>
            </a:lvl1pPr>
          </a:lstStyle>
          <a:p>
            <a:pPr>
              <a:defRPr/>
            </a:pPr>
            <a:r>
              <a:rPr lang="en-US"/>
              <a:t>steamheat\Roadshow Presentation\Draft for Client\Ormat Management Presentation Client Draft 17.ppt</a:t>
            </a:r>
          </a:p>
        </p:txBody>
      </p:sp>
      <p:sp>
        <p:nvSpPr>
          <p:cNvPr id="95237" name="Rectangle 5"/>
          <p:cNvSpPr>
            <a:spLocks noGrp="1" noChangeArrowheads="1"/>
          </p:cNvSpPr>
          <p:nvPr>
            <p:ph type="sldNum" sz="quarter" idx="3"/>
          </p:nvPr>
        </p:nvSpPr>
        <p:spPr bwMode="auto">
          <a:xfrm>
            <a:off x="0" y="9715500"/>
            <a:ext cx="3070225" cy="508000"/>
          </a:xfrm>
          <a:prstGeom prst="rect">
            <a:avLst/>
          </a:prstGeom>
          <a:noFill/>
          <a:ln w="9525">
            <a:noFill/>
            <a:miter lim="800000"/>
            <a:headEnd/>
            <a:tailEnd/>
          </a:ln>
          <a:effectLst/>
        </p:spPr>
        <p:txBody>
          <a:bodyPr vert="horz" wrap="square" lIns="93651" tIns="46822" rIns="93651" bIns="46822" numCol="1" anchor="b" anchorCtr="0" compatLnSpc="1">
            <a:prstTxWarp prst="textNoShape">
              <a:avLst/>
            </a:prstTxWarp>
          </a:bodyPr>
          <a:lstStyle>
            <a:lvl1pPr defTabSz="935038" rtl="1" fontAlgn="base">
              <a:spcBef>
                <a:spcPct val="0"/>
              </a:spcBef>
              <a:defRPr sz="1300" b="0">
                <a:solidFill>
                  <a:schemeClr val="tx1"/>
                </a:solidFill>
                <a:latin typeface="Times New Roman" pitchFamily="18" charset="0"/>
                <a:cs typeface="Times New Roman" pitchFamily="18" charset="0"/>
              </a:defRPr>
            </a:lvl1pPr>
          </a:lstStyle>
          <a:p>
            <a:pPr>
              <a:defRPr/>
            </a:pPr>
            <a:fld id="{7DA8C18F-9A49-431F-8622-65D3E4F57B2E}" type="slidenum">
              <a:rPr lang="he-IL"/>
              <a:pPr>
                <a:defRPr/>
              </a:pPr>
              <a:t>‹#›</a:t>
            </a:fld>
            <a:endParaRPr lang="en-US"/>
          </a:p>
        </p:txBody>
      </p:sp>
    </p:spTree>
    <p:extLst>
      <p:ext uri="{BB962C8B-B14F-4D97-AF65-F5344CB8AC3E}">
        <p14:creationId xmlns="" xmlns:p14="http://schemas.microsoft.com/office/powerpoint/2010/main" val="978913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dt" idx="1"/>
          </p:nvPr>
        </p:nvSpPr>
        <p:spPr bwMode="auto">
          <a:xfrm>
            <a:off x="4029075" y="0"/>
            <a:ext cx="3070225" cy="508000"/>
          </a:xfrm>
          <a:prstGeom prst="rect">
            <a:avLst/>
          </a:prstGeom>
          <a:noFill/>
          <a:ln w="9525">
            <a:noFill/>
            <a:miter lim="800000"/>
            <a:headEnd/>
            <a:tailEnd/>
          </a:ln>
          <a:effectLst/>
        </p:spPr>
        <p:txBody>
          <a:bodyPr vert="horz" wrap="none" lIns="93651" tIns="46822" rIns="93651" bIns="46822" numCol="1" anchor="ctr" anchorCtr="0" compatLnSpc="1">
            <a:prstTxWarp prst="textNoShape">
              <a:avLst/>
            </a:prstTxWarp>
          </a:bodyPr>
          <a:lstStyle>
            <a:lvl1pPr algn="r" defTabSz="935038" eaLnBrk="0" fontAlgn="base" hangingPunct="0">
              <a:spcBef>
                <a:spcPct val="0"/>
              </a:spcBef>
              <a:defRPr kumimoji="0" sz="1300" b="0">
                <a:solidFill>
                  <a:schemeClr val="tx1"/>
                </a:solidFill>
                <a:latin typeface="Times New Roman" pitchFamily="18" charset="0"/>
              </a:defRPr>
            </a:lvl1pPr>
          </a:lstStyle>
          <a:p>
            <a:pPr>
              <a:defRPr/>
            </a:pPr>
            <a:fld id="{FD6733D9-797F-4AB3-9F75-48C789A1DC95}" type="datetime8">
              <a:rPr lang="en-US"/>
              <a:pPr>
                <a:defRPr/>
              </a:pPr>
              <a:t>10/3/2011 9:38 AM</a:t>
            </a:fld>
            <a:endParaRPr lang="en-US"/>
          </a:p>
        </p:txBody>
      </p:sp>
      <p:sp>
        <p:nvSpPr>
          <p:cNvPr id="38915" name="Rectangle 4"/>
          <p:cNvSpPr>
            <a:spLocks noGrp="1" noRot="1" noChangeAspect="1" noChangeArrowheads="1" noTextEdit="1"/>
          </p:cNvSpPr>
          <p:nvPr>
            <p:ph type="sldImg" idx="2"/>
          </p:nvPr>
        </p:nvSpPr>
        <p:spPr bwMode="auto">
          <a:xfrm>
            <a:off x="1004888" y="766763"/>
            <a:ext cx="5113337" cy="3835400"/>
          </a:xfrm>
          <a:prstGeom prst="rect">
            <a:avLst/>
          </a:prstGeom>
          <a:noFill/>
          <a:ln w="9525">
            <a:solidFill>
              <a:srgbClr val="000000"/>
            </a:solidFill>
            <a:miter lim="800000"/>
            <a:headEnd/>
            <a:tailEnd/>
          </a:ln>
        </p:spPr>
      </p:sp>
      <p:sp>
        <p:nvSpPr>
          <p:cNvPr id="1030" name="Rectangle 6"/>
          <p:cNvSpPr>
            <a:spLocks noGrp="1" noChangeArrowheads="1"/>
          </p:cNvSpPr>
          <p:nvPr>
            <p:ph type="ftr" sz="quarter" idx="4"/>
          </p:nvPr>
        </p:nvSpPr>
        <p:spPr bwMode="auto">
          <a:xfrm>
            <a:off x="0" y="9715500"/>
            <a:ext cx="3070225" cy="508000"/>
          </a:xfrm>
          <a:prstGeom prst="rect">
            <a:avLst/>
          </a:prstGeom>
          <a:noFill/>
          <a:ln w="9525">
            <a:noFill/>
            <a:miter lim="800000"/>
            <a:headEnd/>
            <a:tailEnd/>
          </a:ln>
          <a:effectLst/>
        </p:spPr>
        <p:txBody>
          <a:bodyPr vert="horz" wrap="square" lIns="93651" tIns="46822" rIns="93651" bIns="46822" numCol="1" anchor="b" anchorCtr="0" compatLnSpc="1">
            <a:prstTxWarp prst="textNoShape">
              <a:avLst/>
            </a:prstTxWarp>
          </a:bodyPr>
          <a:lstStyle>
            <a:lvl1pPr defTabSz="935038" eaLnBrk="0" fontAlgn="base" hangingPunct="0">
              <a:spcBef>
                <a:spcPct val="0"/>
              </a:spcBef>
              <a:defRPr kumimoji="0" sz="1300" b="0">
                <a:solidFill>
                  <a:schemeClr val="tx1"/>
                </a:solidFill>
                <a:latin typeface="Times New Roman" pitchFamily="18" charset="0"/>
                <a:cs typeface="Times New Roman" pitchFamily="18" charset="0"/>
              </a:defRPr>
            </a:lvl1pPr>
          </a:lstStyle>
          <a:p>
            <a:pPr>
              <a:defRPr/>
            </a:pPr>
            <a:r>
              <a:rPr lang="en-US"/>
              <a:t>steamheat\Roadshow Presentation\Draft for Client\Ormat Management Presentation Client Draft 17.ppt</a:t>
            </a:r>
          </a:p>
        </p:txBody>
      </p:sp>
      <p:sp>
        <p:nvSpPr>
          <p:cNvPr id="1031" name="Rectangle 7"/>
          <p:cNvSpPr>
            <a:spLocks noGrp="1" noChangeArrowheads="1"/>
          </p:cNvSpPr>
          <p:nvPr>
            <p:ph type="sldNum" sz="quarter" idx="5"/>
          </p:nvPr>
        </p:nvSpPr>
        <p:spPr bwMode="auto">
          <a:xfrm>
            <a:off x="4029075" y="9715500"/>
            <a:ext cx="3070225" cy="508000"/>
          </a:xfrm>
          <a:prstGeom prst="rect">
            <a:avLst/>
          </a:prstGeom>
          <a:noFill/>
          <a:ln w="9525">
            <a:noFill/>
            <a:miter lim="800000"/>
            <a:headEnd/>
            <a:tailEnd/>
          </a:ln>
          <a:effectLst/>
        </p:spPr>
        <p:txBody>
          <a:bodyPr vert="horz" wrap="none" lIns="93651" tIns="46822" rIns="93651" bIns="46822" numCol="1" anchor="b" anchorCtr="0" compatLnSpc="1">
            <a:prstTxWarp prst="textNoShape">
              <a:avLst/>
            </a:prstTxWarp>
          </a:bodyPr>
          <a:lstStyle>
            <a:lvl1pPr algn="r" defTabSz="935038" eaLnBrk="0" fontAlgn="base" hangingPunct="0">
              <a:spcBef>
                <a:spcPct val="0"/>
              </a:spcBef>
              <a:defRPr kumimoji="0" sz="1300" b="0">
                <a:solidFill>
                  <a:schemeClr val="tx1"/>
                </a:solidFill>
                <a:latin typeface="Times New Roman" pitchFamily="18" charset="0"/>
                <a:cs typeface="Times New Roman" pitchFamily="18" charset="0"/>
              </a:defRPr>
            </a:lvl1pPr>
          </a:lstStyle>
          <a:p>
            <a:pPr>
              <a:defRPr/>
            </a:pPr>
            <a:fld id="{B1332B43-C368-49E0-8CE0-5EF8CA58712B}" type="slidenum">
              <a:rPr lang="he-IL"/>
              <a:pPr>
                <a:defRPr/>
              </a:pPr>
              <a:t>‹#›</a:t>
            </a:fld>
            <a:endParaRPr lang="en-US"/>
          </a:p>
        </p:txBody>
      </p:sp>
    </p:spTree>
    <p:extLst>
      <p:ext uri="{BB962C8B-B14F-4D97-AF65-F5344CB8AC3E}">
        <p14:creationId xmlns="" xmlns:p14="http://schemas.microsoft.com/office/powerpoint/2010/main" val="207977089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kumimoji="1"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kumimoji="1"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kumimoji="1"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kumimoji="1"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kumimoji="1"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2580" eaLnBrk="0" hangingPunct="0">
              <a:defRPr kumimoji="1" sz="1300" b="1">
                <a:solidFill>
                  <a:schemeClr val="bg1"/>
                </a:solidFill>
                <a:latin typeface="Arial" pitchFamily="34" charset="0"/>
                <a:cs typeface="Arial" pitchFamily="34" charset="0"/>
              </a:defRPr>
            </a:lvl1pPr>
            <a:lvl2pPr marL="789236" indent="-303552" defTabSz="932580" eaLnBrk="0" hangingPunct="0">
              <a:defRPr kumimoji="1" sz="1300" b="1">
                <a:solidFill>
                  <a:schemeClr val="bg1"/>
                </a:solidFill>
                <a:latin typeface="Arial" pitchFamily="34" charset="0"/>
                <a:cs typeface="Arial" pitchFamily="34" charset="0"/>
              </a:defRPr>
            </a:lvl2pPr>
            <a:lvl3pPr marL="1214209" indent="-242842" defTabSz="932580" eaLnBrk="0" hangingPunct="0">
              <a:defRPr kumimoji="1" sz="1300" b="1">
                <a:solidFill>
                  <a:schemeClr val="bg1"/>
                </a:solidFill>
                <a:latin typeface="Arial" pitchFamily="34" charset="0"/>
                <a:cs typeface="Arial" pitchFamily="34" charset="0"/>
              </a:defRPr>
            </a:lvl3pPr>
            <a:lvl4pPr marL="1699892" indent="-242842" defTabSz="932580" eaLnBrk="0" hangingPunct="0">
              <a:defRPr kumimoji="1" sz="1300" b="1">
                <a:solidFill>
                  <a:schemeClr val="bg1"/>
                </a:solidFill>
                <a:latin typeface="Arial" pitchFamily="34" charset="0"/>
                <a:cs typeface="Arial" pitchFamily="34" charset="0"/>
              </a:defRPr>
            </a:lvl4pPr>
            <a:lvl5pPr marL="2185576" indent="-242842" defTabSz="932580" eaLnBrk="0" hangingPunct="0">
              <a:defRPr kumimoji="1" sz="1300" b="1">
                <a:solidFill>
                  <a:schemeClr val="bg1"/>
                </a:solidFill>
                <a:latin typeface="Arial" pitchFamily="34" charset="0"/>
                <a:cs typeface="Arial" pitchFamily="34" charset="0"/>
              </a:defRPr>
            </a:lvl5pPr>
            <a:lvl6pPr marL="2671260" indent="-242842" defTabSz="932580" eaLnBrk="0" fontAlgn="ctr" hangingPunct="0">
              <a:spcBef>
                <a:spcPct val="50000"/>
              </a:spcBef>
              <a:spcAft>
                <a:spcPct val="0"/>
              </a:spcAft>
              <a:defRPr kumimoji="1" sz="1300" b="1">
                <a:solidFill>
                  <a:schemeClr val="bg1"/>
                </a:solidFill>
                <a:latin typeface="Arial" pitchFamily="34" charset="0"/>
                <a:cs typeface="Arial" pitchFamily="34" charset="0"/>
              </a:defRPr>
            </a:lvl6pPr>
            <a:lvl7pPr marL="3156943" indent="-242842" defTabSz="932580" eaLnBrk="0" fontAlgn="ctr" hangingPunct="0">
              <a:spcBef>
                <a:spcPct val="50000"/>
              </a:spcBef>
              <a:spcAft>
                <a:spcPct val="0"/>
              </a:spcAft>
              <a:defRPr kumimoji="1" sz="1300" b="1">
                <a:solidFill>
                  <a:schemeClr val="bg1"/>
                </a:solidFill>
                <a:latin typeface="Arial" pitchFamily="34" charset="0"/>
                <a:cs typeface="Arial" pitchFamily="34" charset="0"/>
              </a:defRPr>
            </a:lvl7pPr>
            <a:lvl8pPr marL="3642627" indent="-242842" defTabSz="932580" eaLnBrk="0" fontAlgn="ctr" hangingPunct="0">
              <a:spcBef>
                <a:spcPct val="50000"/>
              </a:spcBef>
              <a:spcAft>
                <a:spcPct val="0"/>
              </a:spcAft>
              <a:defRPr kumimoji="1" sz="1300" b="1">
                <a:solidFill>
                  <a:schemeClr val="bg1"/>
                </a:solidFill>
                <a:latin typeface="Arial" pitchFamily="34" charset="0"/>
                <a:cs typeface="Arial" pitchFamily="34" charset="0"/>
              </a:defRPr>
            </a:lvl8pPr>
            <a:lvl9pPr marL="4128310" indent="-242842" defTabSz="932580" eaLnBrk="0" fontAlgn="ctr" hangingPunct="0">
              <a:spcBef>
                <a:spcPct val="50000"/>
              </a:spcBef>
              <a:spcAft>
                <a:spcPct val="0"/>
              </a:spcAft>
              <a:defRPr kumimoji="1" sz="1300" b="1">
                <a:solidFill>
                  <a:schemeClr val="bg1"/>
                </a:solidFill>
                <a:latin typeface="Arial" pitchFamily="34" charset="0"/>
                <a:cs typeface="Arial" pitchFamily="34" charset="0"/>
              </a:defRPr>
            </a:lvl9pPr>
          </a:lstStyle>
          <a:p>
            <a:fld id="{0B103425-CB2C-44E0-A710-8697A798A20B}" type="slidenum">
              <a:rPr kumimoji="0" lang="he-IL" b="0" smtClean="0">
                <a:solidFill>
                  <a:schemeClr val="tx1"/>
                </a:solidFill>
                <a:latin typeface="Times New Roman" pitchFamily="18" charset="0"/>
                <a:cs typeface="Times New Roman" pitchFamily="18" charset="0"/>
              </a:rPr>
              <a:pPr/>
              <a:t>1</a:t>
            </a:fld>
            <a:endParaRPr kumimoji="0" lang="en-US" b="0" smtClean="0">
              <a:solidFill>
                <a:schemeClr val="tx1"/>
              </a:solidFill>
              <a:latin typeface="Times New Roman" pitchFamily="18" charset="0"/>
              <a:cs typeface="Times New Roman" pitchFamily="18" charset="0"/>
            </a:endParaRPr>
          </a:p>
        </p:txBody>
      </p:sp>
      <p:sp>
        <p:nvSpPr>
          <p:cNvPr id="44035" name="Rectangle 2"/>
          <p:cNvSpPr>
            <a:spLocks noGrp="1" noRot="1" noChangeAspect="1" noChangeArrowheads="1" noTextEdit="1"/>
          </p:cNvSpPr>
          <p:nvPr>
            <p:ph type="sldImg"/>
          </p:nvPr>
        </p:nvSpPr>
        <p:spPr>
          <a:xfrm>
            <a:off x="638175" y="488950"/>
            <a:ext cx="5830888" cy="4375150"/>
          </a:xfrm>
          <a:ln/>
        </p:spPr>
      </p:sp>
      <p:sp>
        <p:nvSpPr>
          <p:cNvPr id="44036" name="Rectangle 3"/>
          <p:cNvSpPr>
            <a:spLocks noGrp="1" noChangeArrowheads="1"/>
          </p:cNvSpPr>
          <p:nvPr>
            <p:ph type="body" idx="1"/>
          </p:nvPr>
        </p:nvSpPr>
        <p:spPr bwMode="auto">
          <a:xfrm>
            <a:off x="297413" y="5111750"/>
            <a:ext cx="6504476" cy="4848132"/>
          </a:xfrm>
          <a:prstGeom prst="rect">
            <a:avLst/>
          </a:prstGeom>
          <a:solidFill>
            <a:srgbClr val="FFFFFF"/>
          </a:solidFill>
          <a:ln>
            <a:solidFill>
              <a:srgbClr val="000000"/>
            </a:solidFill>
            <a:miter lim="800000"/>
            <a:headEnd/>
            <a:tailEnd/>
          </a:ln>
        </p:spPr>
        <p:txBody>
          <a:bodyPr lIns="89356" tIns="44674" rIns="89356" bIns="44674"/>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xfrm>
            <a:off x="709930" y="4856163"/>
            <a:ext cx="5679440" cy="4600575"/>
          </a:xfrm>
          <a:prstGeom prst="rect">
            <a:avLst/>
          </a:prstGeom>
          <a:noFill/>
          <a:ln/>
        </p:spPr>
        <p:txBody>
          <a:bodyPr lIns="98984" tIns="49492" rIns="98984" bIns="49492"/>
          <a:lstStyle/>
          <a:p>
            <a:pPr marL="0" lvl="1"/>
            <a:r>
              <a:rPr lang="en-US" dirty="0" smtClean="0"/>
              <a:t>Characterize surface topography at fine scales; added bonus of vegetation penetration</a:t>
            </a:r>
          </a:p>
          <a:p>
            <a:endParaRPr lang="en-US" dirty="0" smtClean="0"/>
          </a:p>
        </p:txBody>
      </p:sp>
      <p:sp>
        <p:nvSpPr>
          <p:cNvPr id="39940" name="Slide Number Placeholder 3"/>
          <p:cNvSpPr>
            <a:spLocks noGrp="1"/>
          </p:cNvSpPr>
          <p:nvPr>
            <p:ph type="sldNum" sz="quarter" idx="5"/>
          </p:nvPr>
        </p:nvSpPr>
        <p:spPr>
          <a:noFill/>
        </p:spPr>
        <p:txBody>
          <a:bodyPr/>
          <a:lstStyle/>
          <a:p>
            <a:fld id="{356CA8AC-3F87-4462-8FE4-5D6DC2791303}"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pPr lvl="1"/>
            <a:r>
              <a:rPr lang="en-US" sz="1800" dirty="0" smtClean="0"/>
              <a:t>PQ cored to 452’ (through debris flow unit); set HWT casing</a:t>
            </a:r>
          </a:p>
          <a:p>
            <a:pPr lvl="1"/>
            <a:r>
              <a:rPr lang="en-US" sz="1800" dirty="0" smtClean="0"/>
              <a:t>Drilled ahead with HQ to current depth of 3172’ (through predominately lower </a:t>
            </a:r>
            <a:r>
              <a:rPr lang="en-US" sz="1800" dirty="0" err="1" smtClean="0"/>
              <a:t>Westforeland</a:t>
            </a:r>
            <a:r>
              <a:rPr lang="en-US" sz="1800" dirty="0" smtClean="0"/>
              <a:t> Formation conglomerates and minor volcanic beds and ashes)</a:t>
            </a:r>
          </a:p>
          <a:p>
            <a:pPr lvl="1"/>
            <a:r>
              <a:rPr lang="en-US" sz="1800" dirty="0" smtClean="0"/>
              <a:t>Deviation has continued to increase, slowly at first, and then a big jump after the last fault zone; currently at ~18deg.</a:t>
            </a:r>
          </a:p>
          <a:p>
            <a:pPr lvl="1"/>
            <a:r>
              <a:rPr lang="en-US" sz="1800" dirty="0" smtClean="0"/>
              <a:t>Set HQ casing</a:t>
            </a:r>
          </a:p>
          <a:p>
            <a:pPr lvl="1"/>
            <a:r>
              <a:rPr lang="en-US" sz="1800" dirty="0" smtClean="0"/>
              <a:t>Cored with NQ to 3988’, twisted off</a:t>
            </a:r>
          </a:p>
          <a:p>
            <a:pPr lvl="1"/>
            <a:r>
              <a:rPr lang="en-US" sz="1800" dirty="0" smtClean="0"/>
              <a:t>Attempted to fish; unsuccessful – left ~700’ of rod in the hole</a:t>
            </a:r>
          </a:p>
          <a:p>
            <a:endParaRPr lang="en-US" dirty="0"/>
          </a:p>
        </p:txBody>
      </p:sp>
      <p:sp>
        <p:nvSpPr>
          <p:cNvPr id="4" name="Slide Number Placeholder 3"/>
          <p:cNvSpPr>
            <a:spLocks noGrp="1"/>
          </p:cNvSpPr>
          <p:nvPr>
            <p:ph type="sldNum" sz="quarter" idx="10"/>
          </p:nvPr>
        </p:nvSpPr>
        <p:spPr/>
        <p:txBody>
          <a:bodyPr/>
          <a:lstStyle/>
          <a:p>
            <a:pPr>
              <a:defRPr/>
            </a:pPr>
            <a:fld id="{B1332B43-C368-49E0-8CE0-5EF8CA58712B}" type="slidenum">
              <a:rPr lang="he-IL"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US" dirty="0" smtClean="0"/>
              <a:t>The geophysical combination of </a:t>
            </a:r>
            <a:r>
              <a:rPr lang="en-US" dirty="0" err="1" smtClean="0"/>
              <a:t>heli-mag</a:t>
            </a:r>
            <a:r>
              <a:rPr lang="en-US" dirty="0" smtClean="0"/>
              <a:t>, gravity and MT plus LiDAR has revealed structural complexity not previously identified in the Mt. Spurr region</a:t>
            </a:r>
          </a:p>
          <a:p>
            <a:r>
              <a:rPr lang="en-US" dirty="0" smtClean="0"/>
              <a:t>This complexity echoes more regional structure and provides a framework for a hydrothermal system</a:t>
            </a:r>
          </a:p>
          <a:p>
            <a:r>
              <a:rPr lang="en-US" dirty="0" smtClean="0"/>
              <a:t>Geochemistry indicates fluids issuing from these structures are a mix between Crater Lake </a:t>
            </a:r>
            <a:r>
              <a:rPr lang="en-US" dirty="0" err="1" smtClean="0"/>
              <a:t>endmember</a:t>
            </a:r>
            <a:r>
              <a:rPr lang="en-US" dirty="0" smtClean="0"/>
              <a:t> fluids (acidic) and the cold groundwater system fed by prolific glaciers in the area</a:t>
            </a:r>
          </a:p>
          <a:p>
            <a:r>
              <a:rPr lang="en-US" dirty="0" smtClean="0"/>
              <a:t>2010 drilling confirmed fault zones and geothermal-like fluid at depth </a:t>
            </a:r>
          </a:p>
          <a:p>
            <a:r>
              <a:rPr lang="en-US" dirty="0" smtClean="0"/>
              <a:t>Coincident zones of </a:t>
            </a:r>
            <a:r>
              <a:rPr lang="en-US" dirty="0" err="1" smtClean="0"/>
              <a:t>resisitivity</a:t>
            </a:r>
            <a:r>
              <a:rPr lang="en-US" dirty="0" smtClean="0"/>
              <a:t>, magnetic and gravity lows  with large identified fault zones provides targets for intermediate depth (~3000-4000’) temperature gradient core holes in 2011 </a:t>
            </a:r>
          </a:p>
          <a:p>
            <a:endParaRPr lang="en-US" dirty="0"/>
          </a:p>
        </p:txBody>
      </p:sp>
      <p:sp>
        <p:nvSpPr>
          <p:cNvPr id="4" name="Slide Number Placeholder 3"/>
          <p:cNvSpPr>
            <a:spLocks noGrp="1"/>
          </p:cNvSpPr>
          <p:nvPr>
            <p:ph type="sldNum" sz="quarter" idx="10"/>
          </p:nvPr>
        </p:nvSpPr>
        <p:spPr/>
        <p:txBody>
          <a:bodyPr/>
          <a:lstStyle/>
          <a:p>
            <a:pPr>
              <a:defRPr/>
            </a:pPr>
            <a:fld id="{B1332B43-C368-49E0-8CE0-5EF8CA58712B}" type="slidenum">
              <a:rPr lang="he-IL"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900">
                <a:solidFill>
                  <a:schemeClr val="bg1"/>
                </a:solidFill>
                <a:latin typeface="Tahoma" pitchFamily="34" charset="0"/>
                <a:cs typeface="Arial" pitchFamily="34" charset="0"/>
              </a:defRPr>
            </a:lvl1pPr>
            <a:lvl2pPr marL="796665" indent="-306410" eaLnBrk="0" hangingPunct="0">
              <a:defRPr sz="3900">
                <a:solidFill>
                  <a:schemeClr val="bg1"/>
                </a:solidFill>
                <a:latin typeface="Tahoma" pitchFamily="34" charset="0"/>
                <a:cs typeface="Arial" pitchFamily="34" charset="0"/>
              </a:defRPr>
            </a:lvl2pPr>
            <a:lvl3pPr marL="1225639" indent="-245128" eaLnBrk="0" hangingPunct="0">
              <a:defRPr sz="3900">
                <a:solidFill>
                  <a:schemeClr val="bg1"/>
                </a:solidFill>
                <a:latin typeface="Tahoma" pitchFamily="34" charset="0"/>
                <a:cs typeface="Arial" pitchFamily="34" charset="0"/>
              </a:defRPr>
            </a:lvl3pPr>
            <a:lvl4pPr marL="1715894" indent="-245128" eaLnBrk="0" hangingPunct="0">
              <a:defRPr sz="3900">
                <a:solidFill>
                  <a:schemeClr val="bg1"/>
                </a:solidFill>
                <a:latin typeface="Tahoma" pitchFamily="34" charset="0"/>
                <a:cs typeface="Arial" pitchFamily="34" charset="0"/>
              </a:defRPr>
            </a:lvl4pPr>
            <a:lvl5pPr marL="2206150" indent="-245128" eaLnBrk="0" hangingPunct="0">
              <a:defRPr sz="3900">
                <a:solidFill>
                  <a:schemeClr val="bg1"/>
                </a:solidFill>
                <a:latin typeface="Tahoma" pitchFamily="34" charset="0"/>
                <a:cs typeface="Arial" pitchFamily="34" charset="0"/>
              </a:defRPr>
            </a:lvl5pPr>
            <a:lvl6pPr marL="2696406" indent="-245128" rtl="1" eaLnBrk="0" fontAlgn="base" hangingPunct="0">
              <a:spcBef>
                <a:spcPct val="0"/>
              </a:spcBef>
              <a:spcAft>
                <a:spcPct val="0"/>
              </a:spcAft>
              <a:defRPr sz="3900">
                <a:solidFill>
                  <a:schemeClr val="bg1"/>
                </a:solidFill>
                <a:latin typeface="Tahoma" pitchFamily="34" charset="0"/>
                <a:cs typeface="Arial" pitchFamily="34" charset="0"/>
              </a:defRPr>
            </a:lvl6pPr>
            <a:lvl7pPr marL="3186661" indent="-245128" rtl="1" eaLnBrk="0" fontAlgn="base" hangingPunct="0">
              <a:spcBef>
                <a:spcPct val="0"/>
              </a:spcBef>
              <a:spcAft>
                <a:spcPct val="0"/>
              </a:spcAft>
              <a:defRPr sz="3900">
                <a:solidFill>
                  <a:schemeClr val="bg1"/>
                </a:solidFill>
                <a:latin typeface="Tahoma" pitchFamily="34" charset="0"/>
                <a:cs typeface="Arial" pitchFamily="34" charset="0"/>
              </a:defRPr>
            </a:lvl7pPr>
            <a:lvl8pPr marL="3676917" indent="-245128" rtl="1" eaLnBrk="0" fontAlgn="base" hangingPunct="0">
              <a:spcBef>
                <a:spcPct val="0"/>
              </a:spcBef>
              <a:spcAft>
                <a:spcPct val="0"/>
              </a:spcAft>
              <a:defRPr sz="3900">
                <a:solidFill>
                  <a:schemeClr val="bg1"/>
                </a:solidFill>
                <a:latin typeface="Tahoma" pitchFamily="34" charset="0"/>
                <a:cs typeface="Arial" pitchFamily="34" charset="0"/>
              </a:defRPr>
            </a:lvl8pPr>
            <a:lvl9pPr marL="4167172" indent="-245128" rtl="1" eaLnBrk="0" fontAlgn="base" hangingPunct="0">
              <a:spcBef>
                <a:spcPct val="0"/>
              </a:spcBef>
              <a:spcAft>
                <a:spcPct val="0"/>
              </a:spcAft>
              <a:defRPr sz="3900">
                <a:solidFill>
                  <a:schemeClr val="bg1"/>
                </a:solidFill>
                <a:latin typeface="Tahoma" pitchFamily="34" charset="0"/>
                <a:cs typeface="Arial" pitchFamily="34" charset="0"/>
              </a:defRPr>
            </a:lvl9pPr>
          </a:lstStyle>
          <a:p>
            <a:pPr eaLnBrk="1" hangingPunct="1"/>
            <a:fld id="{F31133D3-175D-4E9B-AB53-F6BF3C25AA87}" type="slidenum">
              <a:rPr lang="ar-SA" sz="1300">
                <a:solidFill>
                  <a:schemeClr val="tx1"/>
                </a:solidFill>
                <a:latin typeface="Arial" pitchFamily="34" charset="0"/>
              </a:rPr>
              <a:pPr eaLnBrk="1" hangingPunct="1"/>
              <a:t>2</a:t>
            </a:fld>
            <a:endParaRPr lang="en-US" sz="1300">
              <a:solidFill>
                <a:schemeClr val="tx1"/>
              </a:solidFill>
              <a:latin typeface="Arial" pitchFamily="34" charset="0"/>
            </a:endParaRPr>
          </a:p>
        </p:txBody>
      </p:sp>
      <p:sp>
        <p:nvSpPr>
          <p:cNvPr id="41987" name="Rectangle 7"/>
          <p:cNvSpPr txBox="1">
            <a:spLocks noGrp="1" noChangeArrowheads="1"/>
          </p:cNvSpPr>
          <p:nvPr/>
        </p:nvSpPr>
        <p:spPr bwMode="auto">
          <a:xfrm>
            <a:off x="4021294" y="9710551"/>
            <a:ext cx="3076363"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8798" tIns="54398" rIns="108798" bIns="54398" anchor="b"/>
          <a:lstStyle>
            <a:lvl1pPr defTabSz="960438" eaLnBrk="0" hangingPunct="0">
              <a:defRPr sz="3600">
                <a:solidFill>
                  <a:schemeClr val="bg1"/>
                </a:solidFill>
                <a:latin typeface="Tahoma" pitchFamily="34" charset="0"/>
                <a:cs typeface="Arial" pitchFamily="34" charset="0"/>
              </a:defRPr>
            </a:lvl1pPr>
            <a:lvl2pPr marL="742950" indent="-285750" defTabSz="960438" eaLnBrk="0" hangingPunct="0">
              <a:defRPr sz="3600">
                <a:solidFill>
                  <a:schemeClr val="bg1"/>
                </a:solidFill>
                <a:latin typeface="Tahoma" pitchFamily="34" charset="0"/>
                <a:cs typeface="Arial" pitchFamily="34" charset="0"/>
              </a:defRPr>
            </a:lvl2pPr>
            <a:lvl3pPr marL="1143000" indent="-228600" defTabSz="960438" eaLnBrk="0" hangingPunct="0">
              <a:defRPr sz="3600">
                <a:solidFill>
                  <a:schemeClr val="bg1"/>
                </a:solidFill>
                <a:latin typeface="Tahoma" pitchFamily="34" charset="0"/>
                <a:cs typeface="Arial" pitchFamily="34" charset="0"/>
              </a:defRPr>
            </a:lvl3pPr>
            <a:lvl4pPr marL="1600200" indent="-228600" defTabSz="960438" eaLnBrk="0" hangingPunct="0">
              <a:defRPr sz="3600">
                <a:solidFill>
                  <a:schemeClr val="bg1"/>
                </a:solidFill>
                <a:latin typeface="Tahoma" pitchFamily="34" charset="0"/>
                <a:cs typeface="Arial" pitchFamily="34" charset="0"/>
              </a:defRPr>
            </a:lvl4pPr>
            <a:lvl5pPr marL="2057400" indent="-228600" defTabSz="960438" eaLnBrk="0" hangingPunct="0">
              <a:defRPr sz="3600">
                <a:solidFill>
                  <a:schemeClr val="bg1"/>
                </a:solidFill>
                <a:latin typeface="Tahoma" pitchFamily="34" charset="0"/>
                <a:cs typeface="Arial" pitchFamily="34" charset="0"/>
              </a:defRPr>
            </a:lvl5pPr>
            <a:lvl6pPr marL="2514600" indent="-228600" defTabSz="960438" rtl="1" eaLnBrk="0" fontAlgn="base" hangingPunct="0">
              <a:spcBef>
                <a:spcPct val="0"/>
              </a:spcBef>
              <a:spcAft>
                <a:spcPct val="0"/>
              </a:spcAft>
              <a:defRPr sz="3600">
                <a:solidFill>
                  <a:schemeClr val="bg1"/>
                </a:solidFill>
                <a:latin typeface="Tahoma" pitchFamily="34" charset="0"/>
                <a:cs typeface="Arial" pitchFamily="34" charset="0"/>
              </a:defRPr>
            </a:lvl6pPr>
            <a:lvl7pPr marL="2971800" indent="-228600" defTabSz="960438" rtl="1" eaLnBrk="0" fontAlgn="base" hangingPunct="0">
              <a:spcBef>
                <a:spcPct val="0"/>
              </a:spcBef>
              <a:spcAft>
                <a:spcPct val="0"/>
              </a:spcAft>
              <a:defRPr sz="3600">
                <a:solidFill>
                  <a:schemeClr val="bg1"/>
                </a:solidFill>
                <a:latin typeface="Tahoma" pitchFamily="34" charset="0"/>
                <a:cs typeface="Arial" pitchFamily="34" charset="0"/>
              </a:defRPr>
            </a:lvl7pPr>
            <a:lvl8pPr marL="3429000" indent="-228600" defTabSz="960438" rtl="1" eaLnBrk="0" fontAlgn="base" hangingPunct="0">
              <a:spcBef>
                <a:spcPct val="0"/>
              </a:spcBef>
              <a:spcAft>
                <a:spcPct val="0"/>
              </a:spcAft>
              <a:defRPr sz="3600">
                <a:solidFill>
                  <a:schemeClr val="bg1"/>
                </a:solidFill>
                <a:latin typeface="Tahoma" pitchFamily="34" charset="0"/>
                <a:cs typeface="Arial" pitchFamily="34" charset="0"/>
              </a:defRPr>
            </a:lvl8pPr>
            <a:lvl9pPr marL="3886200" indent="-228600" defTabSz="960438" rtl="1" eaLnBrk="0" fontAlgn="base" hangingPunct="0">
              <a:spcBef>
                <a:spcPct val="0"/>
              </a:spcBef>
              <a:spcAft>
                <a:spcPct val="0"/>
              </a:spcAft>
              <a:defRPr sz="3600">
                <a:solidFill>
                  <a:schemeClr val="bg1"/>
                </a:solidFill>
                <a:latin typeface="Tahoma" pitchFamily="34" charset="0"/>
                <a:cs typeface="Arial" pitchFamily="34" charset="0"/>
              </a:defRPr>
            </a:lvl9pPr>
          </a:lstStyle>
          <a:p>
            <a:pPr eaLnBrk="1" hangingPunct="1"/>
            <a:fld id="{DC8888A1-DB05-4AC3-BB7A-AE0991D1D918}" type="slidenum">
              <a:rPr lang="ar-SA" sz="1500">
                <a:solidFill>
                  <a:schemeClr val="tx1"/>
                </a:solidFill>
              </a:rPr>
              <a:pPr eaLnBrk="1" hangingPunct="1"/>
              <a:t>2</a:t>
            </a:fld>
            <a:endParaRPr lang="en-US" sz="1500">
              <a:solidFill>
                <a:schemeClr val="tx1"/>
              </a:solidFill>
            </a:endParaRPr>
          </a:p>
        </p:txBody>
      </p:sp>
      <p:sp>
        <p:nvSpPr>
          <p:cNvPr id="41988" name="Rectangle 2"/>
          <p:cNvSpPr>
            <a:spLocks noGrp="1" noRot="1" noChangeAspect="1" noChangeArrowheads="1" noTextEdit="1"/>
          </p:cNvSpPr>
          <p:nvPr>
            <p:ph type="sldImg"/>
          </p:nvPr>
        </p:nvSpPr>
        <p:spPr>
          <a:xfrm>
            <a:off x="1006475" y="769938"/>
            <a:ext cx="5106988" cy="3832225"/>
          </a:xfrm>
          <a:ln/>
        </p:spPr>
      </p:sp>
      <p:sp>
        <p:nvSpPr>
          <p:cNvPr id="41989" name="Rectangle 3"/>
          <p:cNvSpPr>
            <a:spLocks noGrp="1" noChangeArrowheads="1"/>
          </p:cNvSpPr>
          <p:nvPr>
            <p:ph type="body" idx="1"/>
          </p:nvPr>
        </p:nvSpPr>
        <p:spPr>
          <a:xfrm>
            <a:off x="944932" y="4857939"/>
            <a:ext cx="5209440" cy="4595250"/>
          </a:xfrm>
          <a:prstGeom prst="rect">
            <a:avLst/>
          </a:prstGeom>
          <a:noFill/>
          <a:ln>
            <a:solidFill>
              <a:srgbClr val="000000"/>
            </a:solidFill>
          </a:ln>
          <a:extLst>
            <a:ext uri="{909E8E84-426E-40DD-AFC4-6F175D3DCCD1}">
              <a14:hiddenFill xmlns="" xmlns:a14="http://schemas.microsoft.com/office/drawing/2010/main">
                <a:solidFill>
                  <a:srgbClr val="FFFFFF"/>
                </a:solidFill>
              </a14:hiddenFill>
            </a:ext>
          </a:extLst>
        </p:spPr>
        <p:txBody>
          <a:bodyPr lIns="108798" tIns="54398" rIns="108798" bIns="54398"/>
          <a:lstStyle/>
          <a:p>
            <a:pPr>
              <a:spcBef>
                <a:spcPct val="0"/>
              </a:spcBef>
            </a:pPr>
            <a:endParaRPr lang="en-CA"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4021294" y="9708775"/>
            <a:ext cx="3076363" cy="512950"/>
          </a:xfrm>
          <a:prstGeom prst="rect">
            <a:avLst/>
          </a:prstGeom>
          <a:noFill/>
          <a:ln w="9525">
            <a:noFill/>
            <a:miter lim="800000"/>
            <a:headEnd/>
            <a:tailEnd/>
          </a:ln>
        </p:spPr>
        <p:txBody>
          <a:bodyPr lIns="109793" tIns="54896" rIns="109793" bIns="54896" anchor="b"/>
          <a:lstStyle/>
          <a:p>
            <a:pPr defTabSz="1156530"/>
            <a:fld id="{63245913-CDFE-4DF9-9FA3-E2E9BC6899CA}" type="slidenum">
              <a:rPr lang="ar-SA"/>
              <a:pPr defTabSz="1156530"/>
              <a:t>3</a:t>
            </a:fld>
            <a:endParaRPr lang="en-US" dirty="0"/>
          </a:p>
        </p:txBody>
      </p:sp>
      <p:sp>
        <p:nvSpPr>
          <p:cNvPr id="183299" name="Rectangle 2"/>
          <p:cNvSpPr>
            <a:spLocks noGrp="1" noRot="1" noChangeAspect="1" noChangeArrowheads="1" noTextEdit="1"/>
          </p:cNvSpPr>
          <p:nvPr>
            <p:ph type="sldImg"/>
          </p:nvPr>
        </p:nvSpPr>
        <p:spPr>
          <a:xfrm>
            <a:off x="996950" y="768350"/>
            <a:ext cx="5108575" cy="3832225"/>
          </a:xfrm>
          <a:ln/>
        </p:spPr>
      </p:sp>
      <p:sp>
        <p:nvSpPr>
          <p:cNvPr id="183300" name="Rectangle 3"/>
          <p:cNvSpPr>
            <a:spLocks noGrp="1" noChangeArrowheads="1"/>
          </p:cNvSpPr>
          <p:nvPr>
            <p:ph type="body" idx="1"/>
          </p:nvPr>
        </p:nvSpPr>
        <p:spPr>
          <a:xfrm>
            <a:off x="709930" y="4856163"/>
            <a:ext cx="5679440" cy="4598801"/>
          </a:xfrm>
          <a:prstGeom prst="rect">
            <a:avLst/>
          </a:prstGeom>
          <a:noFill/>
          <a:ln/>
        </p:spPr>
        <p:txBody>
          <a:bodyPr lIns="109763" tIns="54883" rIns="109763" bIns="54883"/>
          <a:lstStyle/>
          <a:p>
            <a:endParaRPr lang="en-CA"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4021294" y="9708775"/>
            <a:ext cx="3076363" cy="512950"/>
          </a:xfrm>
          <a:prstGeom prst="rect">
            <a:avLst/>
          </a:prstGeom>
          <a:noFill/>
          <a:ln w="9525">
            <a:noFill/>
            <a:miter lim="800000"/>
            <a:headEnd/>
            <a:tailEnd/>
          </a:ln>
        </p:spPr>
        <p:txBody>
          <a:bodyPr lIns="109793" tIns="54896" rIns="109793" bIns="54896" anchor="b"/>
          <a:lstStyle/>
          <a:p>
            <a:pPr defTabSz="1156530"/>
            <a:fld id="{63245913-CDFE-4DF9-9FA3-E2E9BC6899CA}" type="slidenum">
              <a:rPr lang="ar-SA"/>
              <a:pPr defTabSz="1156530"/>
              <a:t>4</a:t>
            </a:fld>
            <a:endParaRPr lang="en-US" dirty="0"/>
          </a:p>
        </p:txBody>
      </p:sp>
      <p:sp>
        <p:nvSpPr>
          <p:cNvPr id="183299" name="Rectangle 2"/>
          <p:cNvSpPr>
            <a:spLocks noGrp="1" noRot="1" noChangeAspect="1" noChangeArrowheads="1" noTextEdit="1"/>
          </p:cNvSpPr>
          <p:nvPr>
            <p:ph type="sldImg"/>
          </p:nvPr>
        </p:nvSpPr>
        <p:spPr>
          <a:xfrm>
            <a:off x="996950" y="768350"/>
            <a:ext cx="5108575" cy="3832225"/>
          </a:xfrm>
          <a:ln/>
        </p:spPr>
      </p:sp>
      <p:sp>
        <p:nvSpPr>
          <p:cNvPr id="183300" name="Rectangle 3"/>
          <p:cNvSpPr>
            <a:spLocks noGrp="1" noChangeArrowheads="1"/>
          </p:cNvSpPr>
          <p:nvPr>
            <p:ph type="body" idx="1"/>
          </p:nvPr>
        </p:nvSpPr>
        <p:spPr>
          <a:xfrm>
            <a:off x="709930" y="4856163"/>
            <a:ext cx="5679440" cy="4598801"/>
          </a:xfrm>
          <a:prstGeom prst="rect">
            <a:avLst/>
          </a:prstGeom>
          <a:noFill/>
          <a:ln/>
        </p:spPr>
        <p:txBody>
          <a:bodyPr lIns="109763" tIns="54883" rIns="109763" bIns="54883"/>
          <a:lstStyle/>
          <a:p>
            <a:endParaRPr lang="en-CA"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4021294" y="9708775"/>
            <a:ext cx="3076363" cy="512950"/>
          </a:xfrm>
          <a:prstGeom prst="rect">
            <a:avLst/>
          </a:prstGeom>
          <a:noFill/>
          <a:ln w="9525">
            <a:noFill/>
            <a:miter lim="800000"/>
            <a:headEnd/>
            <a:tailEnd/>
          </a:ln>
        </p:spPr>
        <p:txBody>
          <a:bodyPr lIns="109793" tIns="54896" rIns="109793" bIns="54896" anchor="b"/>
          <a:lstStyle/>
          <a:p>
            <a:pPr defTabSz="1156530"/>
            <a:fld id="{63245913-CDFE-4DF9-9FA3-E2E9BC6899CA}" type="slidenum">
              <a:rPr lang="ar-SA"/>
              <a:pPr defTabSz="1156530"/>
              <a:t>5</a:t>
            </a:fld>
            <a:endParaRPr lang="en-US" dirty="0"/>
          </a:p>
        </p:txBody>
      </p:sp>
      <p:sp>
        <p:nvSpPr>
          <p:cNvPr id="183299" name="Rectangle 2"/>
          <p:cNvSpPr>
            <a:spLocks noGrp="1" noRot="1" noChangeAspect="1" noChangeArrowheads="1" noTextEdit="1"/>
          </p:cNvSpPr>
          <p:nvPr>
            <p:ph type="sldImg"/>
          </p:nvPr>
        </p:nvSpPr>
        <p:spPr>
          <a:xfrm>
            <a:off x="996950" y="768350"/>
            <a:ext cx="5108575" cy="3832225"/>
          </a:xfrm>
          <a:ln/>
        </p:spPr>
      </p:sp>
      <p:sp>
        <p:nvSpPr>
          <p:cNvPr id="183300" name="Rectangle 3"/>
          <p:cNvSpPr>
            <a:spLocks noGrp="1" noChangeArrowheads="1"/>
          </p:cNvSpPr>
          <p:nvPr>
            <p:ph type="body" idx="1"/>
          </p:nvPr>
        </p:nvSpPr>
        <p:spPr>
          <a:xfrm>
            <a:off x="709930" y="4856163"/>
            <a:ext cx="5679440" cy="4598801"/>
          </a:xfrm>
          <a:prstGeom prst="rect">
            <a:avLst/>
          </a:prstGeom>
          <a:noFill/>
          <a:ln/>
        </p:spPr>
        <p:txBody>
          <a:bodyPr lIns="109763" tIns="54883" rIns="109763" bIns="54883"/>
          <a:lstStyle/>
          <a:p>
            <a:endParaRPr lang="en-CA"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4021294" y="9708775"/>
            <a:ext cx="3076363" cy="512950"/>
          </a:xfrm>
          <a:prstGeom prst="rect">
            <a:avLst/>
          </a:prstGeom>
          <a:noFill/>
          <a:ln w="9525">
            <a:noFill/>
            <a:miter lim="800000"/>
            <a:headEnd/>
            <a:tailEnd/>
          </a:ln>
        </p:spPr>
        <p:txBody>
          <a:bodyPr lIns="109793" tIns="54896" rIns="109793" bIns="54896" anchor="b"/>
          <a:lstStyle/>
          <a:p>
            <a:pPr defTabSz="1156530"/>
            <a:fld id="{63245913-CDFE-4DF9-9FA3-E2E9BC6899CA}" type="slidenum">
              <a:rPr lang="ar-SA"/>
              <a:pPr defTabSz="1156530"/>
              <a:t>6</a:t>
            </a:fld>
            <a:endParaRPr lang="en-US" dirty="0"/>
          </a:p>
        </p:txBody>
      </p:sp>
      <p:sp>
        <p:nvSpPr>
          <p:cNvPr id="183299" name="Rectangle 2"/>
          <p:cNvSpPr>
            <a:spLocks noGrp="1" noRot="1" noChangeAspect="1" noChangeArrowheads="1" noTextEdit="1"/>
          </p:cNvSpPr>
          <p:nvPr>
            <p:ph type="sldImg"/>
          </p:nvPr>
        </p:nvSpPr>
        <p:spPr>
          <a:xfrm>
            <a:off x="996950" y="768350"/>
            <a:ext cx="5108575" cy="3832225"/>
          </a:xfrm>
          <a:ln/>
        </p:spPr>
      </p:sp>
      <p:sp>
        <p:nvSpPr>
          <p:cNvPr id="183300" name="Rectangle 3"/>
          <p:cNvSpPr>
            <a:spLocks noGrp="1" noChangeArrowheads="1"/>
          </p:cNvSpPr>
          <p:nvPr>
            <p:ph type="body" idx="1"/>
          </p:nvPr>
        </p:nvSpPr>
        <p:spPr>
          <a:xfrm>
            <a:off x="709930" y="4856163"/>
            <a:ext cx="5679440" cy="4598801"/>
          </a:xfrm>
          <a:prstGeom prst="rect">
            <a:avLst/>
          </a:prstGeom>
          <a:noFill/>
          <a:ln/>
        </p:spPr>
        <p:txBody>
          <a:bodyPr lIns="109763" tIns="54883" rIns="109763" bIns="54883"/>
          <a:lstStyle/>
          <a:p>
            <a:endParaRPr lang="en-CA"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4021294" y="9708775"/>
            <a:ext cx="3076363" cy="512950"/>
          </a:xfrm>
          <a:prstGeom prst="rect">
            <a:avLst/>
          </a:prstGeom>
          <a:noFill/>
          <a:ln w="9525">
            <a:noFill/>
            <a:miter lim="800000"/>
            <a:headEnd/>
            <a:tailEnd/>
          </a:ln>
        </p:spPr>
        <p:txBody>
          <a:bodyPr lIns="109793" tIns="54896" rIns="109793" bIns="54896" anchor="b"/>
          <a:lstStyle/>
          <a:p>
            <a:pPr defTabSz="1156530"/>
            <a:fld id="{63245913-CDFE-4DF9-9FA3-E2E9BC6899CA}" type="slidenum">
              <a:rPr lang="ar-SA"/>
              <a:pPr defTabSz="1156530"/>
              <a:t>7</a:t>
            </a:fld>
            <a:endParaRPr lang="en-US" dirty="0"/>
          </a:p>
        </p:txBody>
      </p:sp>
      <p:sp>
        <p:nvSpPr>
          <p:cNvPr id="183299" name="Rectangle 2"/>
          <p:cNvSpPr>
            <a:spLocks noGrp="1" noRot="1" noChangeAspect="1" noChangeArrowheads="1" noTextEdit="1"/>
          </p:cNvSpPr>
          <p:nvPr>
            <p:ph type="sldImg"/>
          </p:nvPr>
        </p:nvSpPr>
        <p:spPr>
          <a:xfrm>
            <a:off x="996950" y="768350"/>
            <a:ext cx="5108575" cy="3832225"/>
          </a:xfrm>
          <a:ln/>
        </p:spPr>
      </p:sp>
      <p:sp>
        <p:nvSpPr>
          <p:cNvPr id="183300" name="Rectangle 3"/>
          <p:cNvSpPr>
            <a:spLocks noGrp="1" noChangeArrowheads="1"/>
          </p:cNvSpPr>
          <p:nvPr>
            <p:ph type="body" idx="1"/>
          </p:nvPr>
        </p:nvSpPr>
        <p:spPr>
          <a:xfrm>
            <a:off x="709930" y="4856163"/>
            <a:ext cx="5679440" cy="4598801"/>
          </a:xfrm>
          <a:prstGeom prst="rect">
            <a:avLst/>
          </a:prstGeom>
          <a:noFill/>
          <a:ln/>
        </p:spPr>
        <p:txBody>
          <a:bodyPr lIns="109763" tIns="54883" rIns="109763" bIns="54883"/>
          <a:lstStyle/>
          <a:p>
            <a:endParaRPr lang="en-CA"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4021294" y="9708775"/>
            <a:ext cx="3076363" cy="512950"/>
          </a:xfrm>
          <a:prstGeom prst="rect">
            <a:avLst/>
          </a:prstGeom>
          <a:noFill/>
          <a:ln w="9525">
            <a:noFill/>
            <a:miter lim="800000"/>
            <a:headEnd/>
            <a:tailEnd/>
          </a:ln>
        </p:spPr>
        <p:txBody>
          <a:bodyPr lIns="109793" tIns="54896" rIns="109793" bIns="54896" anchor="b"/>
          <a:lstStyle/>
          <a:p>
            <a:pPr defTabSz="1156530"/>
            <a:fld id="{63245913-CDFE-4DF9-9FA3-E2E9BC6899CA}" type="slidenum">
              <a:rPr lang="ar-SA"/>
              <a:pPr defTabSz="1156530"/>
              <a:t>8</a:t>
            </a:fld>
            <a:endParaRPr lang="en-US" dirty="0"/>
          </a:p>
        </p:txBody>
      </p:sp>
      <p:sp>
        <p:nvSpPr>
          <p:cNvPr id="183299" name="Rectangle 2"/>
          <p:cNvSpPr>
            <a:spLocks noGrp="1" noRot="1" noChangeAspect="1" noChangeArrowheads="1" noTextEdit="1"/>
          </p:cNvSpPr>
          <p:nvPr>
            <p:ph type="sldImg"/>
          </p:nvPr>
        </p:nvSpPr>
        <p:spPr>
          <a:xfrm>
            <a:off x="996950" y="768350"/>
            <a:ext cx="5108575" cy="3832225"/>
          </a:xfrm>
          <a:ln/>
        </p:spPr>
      </p:sp>
      <p:sp>
        <p:nvSpPr>
          <p:cNvPr id="183300" name="Rectangle 3"/>
          <p:cNvSpPr>
            <a:spLocks noGrp="1" noChangeArrowheads="1"/>
          </p:cNvSpPr>
          <p:nvPr>
            <p:ph type="body" idx="1"/>
          </p:nvPr>
        </p:nvSpPr>
        <p:spPr>
          <a:xfrm>
            <a:off x="709930" y="4856163"/>
            <a:ext cx="5679440" cy="4598801"/>
          </a:xfrm>
          <a:prstGeom prst="rect">
            <a:avLst/>
          </a:prstGeom>
          <a:noFill/>
          <a:ln/>
        </p:spPr>
        <p:txBody>
          <a:bodyPr lIns="109763" tIns="54883" rIns="109763" bIns="54883"/>
          <a:lstStyle/>
          <a:p>
            <a:endParaRPr lang="en-CA"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709930" y="4856163"/>
            <a:ext cx="5679440" cy="4600575"/>
          </a:xfrm>
          <a:prstGeom prst="rect">
            <a:avLst/>
          </a:prstGeom>
          <a:noFill/>
          <a:ln/>
        </p:spPr>
        <p:txBody>
          <a:bodyPr lIns="98984" tIns="49492" rIns="98984" bIns="49492"/>
          <a:lstStyle/>
          <a:p>
            <a:pPr marL="0" lvl="1"/>
            <a:r>
              <a:rPr lang="en-US" dirty="0" smtClean="0"/>
              <a:t>Characterize surface topography at fine scales; added bonus of vegetation penetration</a:t>
            </a:r>
          </a:p>
          <a:p>
            <a:endParaRPr lang="en-US" dirty="0" smtClean="0"/>
          </a:p>
        </p:txBody>
      </p:sp>
      <p:sp>
        <p:nvSpPr>
          <p:cNvPr id="38916" name="Slide Number Placeholder 3"/>
          <p:cNvSpPr>
            <a:spLocks noGrp="1"/>
          </p:cNvSpPr>
          <p:nvPr>
            <p:ph type="sldNum" sz="quarter" idx="5"/>
          </p:nvPr>
        </p:nvSpPr>
        <p:spPr>
          <a:noFill/>
        </p:spPr>
        <p:txBody>
          <a:bodyPr/>
          <a:lstStyle/>
          <a:p>
            <a:fld id="{9BD1DD99-4BBB-4810-A46C-43334CCABFE7}"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20"/>
          <p:cNvPicPr>
            <a:picLocks noChangeAspect="1" noChangeArrowheads="1"/>
          </p:cNvPicPr>
          <p:nvPr userDrawn="1"/>
        </p:nvPicPr>
        <p:blipFill>
          <a:blip r:embed="rId2" cstate="screen"/>
          <a:srcRect/>
          <a:stretch>
            <a:fillRect/>
          </a:stretch>
        </p:blipFill>
        <p:spPr bwMode="auto">
          <a:xfrm>
            <a:off x="3397250" y="1722438"/>
            <a:ext cx="5746750" cy="5135562"/>
          </a:xfrm>
          <a:prstGeom prst="rect">
            <a:avLst/>
          </a:prstGeom>
          <a:noFill/>
          <a:ln w="9525" algn="ctr">
            <a:noFill/>
            <a:miter lim="800000"/>
            <a:headEnd/>
            <a:tailEnd/>
          </a:ln>
        </p:spPr>
      </p:pic>
      <p:pic>
        <p:nvPicPr>
          <p:cNvPr id="5" name="Picture 8" descr="logo 3-copy"/>
          <p:cNvPicPr>
            <a:picLocks noChangeAspect="1" noChangeArrowheads="1"/>
          </p:cNvPicPr>
          <p:nvPr userDrawn="1"/>
        </p:nvPicPr>
        <p:blipFill>
          <a:blip r:embed="rId3" cstate="screen"/>
          <a:srcRect/>
          <a:stretch>
            <a:fillRect/>
          </a:stretch>
        </p:blipFill>
        <p:spPr bwMode="auto">
          <a:xfrm>
            <a:off x="300038" y="6110288"/>
            <a:ext cx="1333500" cy="365125"/>
          </a:xfrm>
          <a:prstGeom prst="rect">
            <a:avLst/>
          </a:prstGeom>
          <a:noFill/>
          <a:ln w="9525">
            <a:noFill/>
            <a:miter lim="800000"/>
            <a:headEnd/>
            <a:tailEnd/>
          </a:ln>
        </p:spPr>
      </p:pic>
      <p:sp>
        <p:nvSpPr>
          <p:cNvPr id="7" name="Rectangle 11"/>
          <p:cNvSpPr>
            <a:spLocks noChangeArrowheads="1"/>
          </p:cNvSpPr>
          <p:nvPr userDrawn="1"/>
        </p:nvSpPr>
        <p:spPr bwMode="auto">
          <a:xfrm>
            <a:off x="279400" y="6372225"/>
            <a:ext cx="3687763" cy="381000"/>
          </a:xfrm>
          <a:prstGeom prst="rect">
            <a:avLst/>
          </a:prstGeom>
          <a:noFill/>
          <a:ln w="9525">
            <a:noFill/>
            <a:miter lim="800000"/>
            <a:headEnd/>
            <a:tailEnd/>
          </a:ln>
          <a:effectLst/>
        </p:spPr>
        <p:txBody>
          <a:bodyPr lIns="91974" tIns="45989" rIns="91974" bIns="45989" anchor="ctr"/>
          <a:lstStyle/>
          <a:p>
            <a:pPr algn="ctr" fontAlgn="base">
              <a:spcBef>
                <a:spcPct val="0"/>
              </a:spcBef>
              <a:defRPr/>
            </a:pPr>
            <a:r>
              <a:rPr lang="en-US" sz="1100" i="1">
                <a:solidFill>
                  <a:srgbClr val="339933"/>
                </a:solidFill>
                <a:latin typeface="Arial Unicode MS" pitchFamily="34" charset="-128"/>
                <a:cs typeface="Arial" pitchFamily="34" charset="0"/>
              </a:rPr>
              <a:t> GREEN ENERGY you can </a:t>
            </a:r>
            <a:r>
              <a:rPr lang="en-US" i="1">
                <a:solidFill>
                  <a:srgbClr val="339933"/>
                </a:solidFill>
                <a:latin typeface="Arial Unicode MS" pitchFamily="34" charset="-128"/>
                <a:cs typeface="Arial" pitchFamily="34" charset="0"/>
              </a:rPr>
              <a:t>rely </a:t>
            </a:r>
            <a:r>
              <a:rPr lang="en-US" sz="1100" i="1">
                <a:solidFill>
                  <a:srgbClr val="339933"/>
                </a:solidFill>
                <a:latin typeface="Arial Unicode MS" pitchFamily="34" charset="-128"/>
                <a:cs typeface="Arial" pitchFamily="34" charset="0"/>
              </a:rPr>
              <a:t>on</a:t>
            </a:r>
          </a:p>
        </p:txBody>
      </p:sp>
      <p:sp>
        <p:nvSpPr>
          <p:cNvPr id="2082822" name="Rectangle 6"/>
          <p:cNvSpPr>
            <a:spLocks noGrp="1" noChangeArrowheads="1"/>
          </p:cNvSpPr>
          <p:nvPr>
            <p:ph type="subTitle" idx="1"/>
          </p:nvPr>
        </p:nvSpPr>
        <p:spPr>
          <a:xfrm>
            <a:off x="479425" y="1836738"/>
            <a:ext cx="8631238" cy="1754187"/>
          </a:xfrm>
        </p:spPr>
        <p:txBody>
          <a:bodyPr/>
          <a:lstStyle>
            <a:lvl1pPr marL="0" indent="0">
              <a:buFont typeface="Wingdings" pitchFamily="2" charset="2"/>
              <a:buNone/>
              <a:defRPr>
                <a:solidFill>
                  <a:schemeClr val="bg1"/>
                </a:solidFill>
              </a:defRPr>
            </a:lvl1pPr>
          </a:lstStyle>
          <a:p>
            <a:r>
              <a:rPr lang="en-US"/>
              <a:t>Click to edit Master subtitle style</a:t>
            </a:r>
          </a:p>
        </p:txBody>
      </p:sp>
      <p:sp>
        <p:nvSpPr>
          <p:cNvPr id="2082823" name="Rectangle 7"/>
          <p:cNvSpPr>
            <a:spLocks noGrp="1" noChangeArrowheads="1"/>
          </p:cNvSpPr>
          <p:nvPr>
            <p:ph type="ctrTitle"/>
          </p:nvPr>
        </p:nvSpPr>
        <p:spPr>
          <a:xfrm>
            <a:off x="447675" y="1112838"/>
            <a:ext cx="8662988" cy="638175"/>
          </a:xfrm>
        </p:spPr>
        <p:txBody>
          <a:bodyPr anchor="t"/>
          <a:lstStyle>
            <a:lvl1pPr>
              <a:defRPr/>
            </a:lvl1pPr>
          </a:lstStyle>
          <a:p>
            <a:r>
              <a:rPr lang="en-US"/>
              <a:t>Click to edit Master title style</a:t>
            </a:r>
          </a:p>
        </p:txBody>
      </p:sp>
      <p:sp>
        <p:nvSpPr>
          <p:cNvPr id="8" name="Rectangle 3"/>
          <p:cNvSpPr>
            <a:spLocks noGrp="1" noChangeArrowheads="1"/>
          </p:cNvSpPr>
          <p:nvPr>
            <p:ph type="ftr" sz="quarter" idx="10"/>
          </p:nvPr>
        </p:nvSpPr>
        <p:spPr>
          <a:xfrm>
            <a:off x="3124200" y="6245225"/>
            <a:ext cx="2895600" cy="476250"/>
          </a:xfrm>
          <a:prstGeom prst="rect">
            <a:avLst/>
          </a:prstGeom>
        </p:spPr>
        <p:txBody>
          <a:bodyPr/>
          <a:lstStyle>
            <a:lvl1pPr>
              <a:defRPr/>
            </a:lvl1pPr>
          </a:lstStyle>
          <a:p>
            <a:pPr>
              <a:defRPr/>
            </a:pPr>
            <a:r>
              <a:rPr lang="en-US"/>
              <a:t>steamheat\Roadshow Presentation\Draft for Client\Ormat Management Presentation Client Draft 17.ppt</a:t>
            </a:r>
          </a:p>
        </p:txBody>
      </p:sp>
      <p:sp>
        <p:nvSpPr>
          <p:cNvPr id="9" name="Rectangle 4"/>
          <p:cNvSpPr>
            <a:spLocks noGrp="1" noChangeArrowheads="1"/>
          </p:cNvSpPr>
          <p:nvPr>
            <p:ph type="sldNum" sz="quarter" idx="11"/>
          </p:nvPr>
        </p:nvSpPr>
        <p:spPr>
          <a:xfrm>
            <a:off x="6553200" y="6245225"/>
            <a:ext cx="2133600" cy="476250"/>
          </a:xfrm>
        </p:spPr>
        <p:txBody>
          <a:bodyPr/>
          <a:lstStyle>
            <a:lvl1pPr>
              <a:defRPr/>
            </a:lvl1pPr>
          </a:lstStyle>
          <a:p>
            <a:pPr>
              <a:defRPr/>
            </a:pPr>
            <a:fld id="{D4DDBEF1-D4D2-4A9D-8DE0-628E09C1205A}"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3430588" y="6249988"/>
            <a:ext cx="2894012" cy="455612"/>
          </a:xfrm>
          <a:prstGeom prst="rect">
            <a:avLst/>
          </a:prstGeom>
          <a:ln/>
        </p:spPr>
        <p:txBody>
          <a:bodyPr/>
          <a:lstStyle>
            <a:lvl1pPr>
              <a:defRPr/>
            </a:lvl1pPr>
          </a:lstStyle>
          <a:p>
            <a:pPr>
              <a:defRPr/>
            </a:pPr>
            <a:r>
              <a:rPr lang="en-US"/>
              <a:t>steamheat\Roadshow Presentation\Draft for Client\Ormat Management Presentation Client Draft 17.ppt</a:t>
            </a:r>
          </a:p>
        </p:txBody>
      </p:sp>
      <p:sp>
        <p:nvSpPr>
          <p:cNvPr id="5" name="Rectangle 4"/>
          <p:cNvSpPr>
            <a:spLocks noGrp="1" noChangeArrowheads="1"/>
          </p:cNvSpPr>
          <p:nvPr>
            <p:ph type="sldNum" sz="quarter" idx="11"/>
          </p:nvPr>
        </p:nvSpPr>
        <p:spPr>
          <a:ln/>
        </p:spPr>
        <p:txBody>
          <a:bodyPr/>
          <a:lstStyle>
            <a:lvl1pPr>
              <a:defRPr/>
            </a:lvl1pPr>
          </a:lstStyle>
          <a:p>
            <a:pPr>
              <a:defRPr/>
            </a:pPr>
            <a:fld id="{775E384D-5ECA-45FF-93B8-E2216F5EFD03}"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341313"/>
            <a:ext cx="2174875" cy="5573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 y="341313"/>
            <a:ext cx="6372225" cy="5573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3430588" y="6249988"/>
            <a:ext cx="2894012" cy="455612"/>
          </a:xfrm>
          <a:prstGeom prst="rect">
            <a:avLst/>
          </a:prstGeom>
          <a:ln/>
        </p:spPr>
        <p:txBody>
          <a:bodyPr/>
          <a:lstStyle>
            <a:lvl1pPr>
              <a:defRPr/>
            </a:lvl1pPr>
          </a:lstStyle>
          <a:p>
            <a:pPr>
              <a:defRPr/>
            </a:pPr>
            <a:r>
              <a:rPr lang="en-US"/>
              <a:t>steamheat\Roadshow Presentation\Draft for Client\Ormat Management Presentation Client Draft 17.ppt</a:t>
            </a:r>
          </a:p>
        </p:txBody>
      </p:sp>
      <p:sp>
        <p:nvSpPr>
          <p:cNvPr id="5" name="Rectangle 4"/>
          <p:cNvSpPr>
            <a:spLocks noGrp="1" noChangeArrowheads="1"/>
          </p:cNvSpPr>
          <p:nvPr>
            <p:ph type="sldNum" sz="quarter" idx="11"/>
          </p:nvPr>
        </p:nvSpPr>
        <p:spPr>
          <a:ln/>
        </p:spPr>
        <p:txBody>
          <a:bodyPr/>
          <a:lstStyle>
            <a:lvl1pPr>
              <a:defRPr/>
            </a:lvl1pPr>
          </a:lstStyle>
          <a:p>
            <a:pPr>
              <a:defRPr/>
            </a:pPr>
            <a:fld id="{96B08710-512C-49BA-B107-198E2296A733}" type="slidenum">
              <a:rPr lang="he-IL"/>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3675" y="341313"/>
            <a:ext cx="8696325" cy="5461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190500" y="1114425"/>
            <a:ext cx="8658225" cy="4800600"/>
          </a:xfrm>
        </p:spPr>
        <p:txBody>
          <a:bodyPr/>
          <a:lstStyle/>
          <a:p>
            <a:pPr lvl="0"/>
            <a:endParaRPr lang="en-US" noProof="0" smtClean="0"/>
          </a:p>
        </p:txBody>
      </p:sp>
      <p:sp>
        <p:nvSpPr>
          <p:cNvPr id="4" name="Footer Placeholder 3"/>
          <p:cNvSpPr>
            <a:spLocks noGrp="1" noChangeArrowheads="1"/>
          </p:cNvSpPr>
          <p:nvPr>
            <p:ph type="ftr" sz="quarter" idx="10"/>
          </p:nvPr>
        </p:nvSpPr>
        <p:spPr>
          <a:xfrm>
            <a:off x="3430588" y="6249988"/>
            <a:ext cx="2894012" cy="455612"/>
          </a:xfrm>
          <a:prstGeom prst="rect">
            <a:avLst/>
          </a:prstGeom>
          <a:ln/>
        </p:spPr>
        <p:txBody>
          <a:bodyPr/>
          <a:lstStyle>
            <a:lvl1pPr>
              <a:defRPr/>
            </a:lvl1pPr>
          </a:lstStyle>
          <a:p>
            <a:pPr>
              <a:defRPr/>
            </a:pPr>
            <a:r>
              <a:rPr lang="en-US"/>
              <a:t>steamheat\Roadshow Presentation\Draft for Client\Ormat Management Presentation Client Draft 17.ppt</a:t>
            </a:r>
          </a:p>
        </p:txBody>
      </p:sp>
      <p:sp>
        <p:nvSpPr>
          <p:cNvPr id="5" name="Rectangle 4"/>
          <p:cNvSpPr>
            <a:spLocks noGrp="1" noChangeArrowheads="1"/>
          </p:cNvSpPr>
          <p:nvPr>
            <p:ph type="sldNum" sz="quarter" idx="11"/>
          </p:nvPr>
        </p:nvSpPr>
        <p:spPr>
          <a:ln/>
        </p:spPr>
        <p:txBody>
          <a:bodyPr/>
          <a:lstStyle>
            <a:lvl1pPr>
              <a:defRPr/>
            </a:lvl1pPr>
          </a:lstStyle>
          <a:p>
            <a:pPr>
              <a:defRPr/>
            </a:pPr>
            <a:fld id="{B8EE34A9-DAC4-4050-BE81-D62323C9E762}" type="slidenum">
              <a:rPr lang="he-IL"/>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3675" y="341313"/>
            <a:ext cx="8696325" cy="5461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190500" y="1114425"/>
            <a:ext cx="4252913"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5813" y="1114425"/>
            <a:ext cx="4252912"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95813" y="3590925"/>
            <a:ext cx="4252912"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ftr" sz="quarter" idx="10"/>
          </p:nvPr>
        </p:nvSpPr>
        <p:spPr>
          <a:xfrm>
            <a:off x="3430588" y="6249988"/>
            <a:ext cx="2894012" cy="455612"/>
          </a:xfrm>
          <a:prstGeom prst="rect">
            <a:avLst/>
          </a:prstGeom>
          <a:ln/>
        </p:spPr>
        <p:txBody>
          <a:bodyPr/>
          <a:lstStyle>
            <a:lvl1pPr>
              <a:defRPr/>
            </a:lvl1pPr>
          </a:lstStyle>
          <a:p>
            <a:pPr>
              <a:defRPr/>
            </a:pPr>
            <a:r>
              <a:rPr lang="en-US"/>
              <a:t>steamheat\Roadshow Presentation\Draft for Client\Ormat Management Presentation Client Draft 17.ppt</a:t>
            </a:r>
          </a:p>
        </p:txBody>
      </p:sp>
      <p:sp>
        <p:nvSpPr>
          <p:cNvPr id="7" name="Rectangle 4"/>
          <p:cNvSpPr>
            <a:spLocks noGrp="1" noChangeArrowheads="1"/>
          </p:cNvSpPr>
          <p:nvPr>
            <p:ph type="sldNum" sz="quarter" idx="11"/>
          </p:nvPr>
        </p:nvSpPr>
        <p:spPr>
          <a:ln/>
        </p:spPr>
        <p:txBody>
          <a:bodyPr/>
          <a:lstStyle>
            <a:lvl1pPr>
              <a:defRPr/>
            </a:lvl1pPr>
          </a:lstStyle>
          <a:p>
            <a:pPr>
              <a:defRPr/>
            </a:pPr>
            <a:fld id="{0F070E8C-EC34-45F9-AF86-90E9304962E9}" type="slidenum">
              <a:rPr lang="he-IL"/>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3675" y="341313"/>
            <a:ext cx="8696325" cy="5461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190500" y="1114425"/>
            <a:ext cx="8658225" cy="4800600"/>
          </a:xfrm>
        </p:spPr>
        <p:txBody>
          <a:bodyPr/>
          <a:lstStyle/>
          <a:p>
            <a:pPr lvl="0"/>
            <a:endParaRPr lang="en-US" noProof="0" smtClean="0"/>
          </a:p>
        </p:txBody>
      </p:sp>
      <p:sp>
        <p:nvSpPr>
          <p:cNvPr id="4" name="Footer Placeholder 3"/>
          <p:cNvSpPr>
            <a:spLocks noGrp="1" noChangeArrowheads="1"/>
          </p:cNvSpPr>
          <p:nvPr>
            <p:ph type="ftr" sz="quarter" idx="10"/>
          </p:nvPr>
        </p:nvSpPr>
        <p:spPr>
          <a:xfrm>
            <a:off x="3430588" y="6249988"/>
            <a:ext cx="2894012" cy="455612"/>
          </a:xfrm>
          <a:prstGeom prst="rect">
            <a:avLst/>
          </a:prstGeom>
          <a:ln/>
        </p:spPr>
        <p:txBody>
          <a:bodyPr/>
          <a:lstStyle>
            <a:lvl1pPr>
              <a:defRPr/>
            </a:lvl1pPr>
          </a:lstStyle>
          <a:p>
            <a:pPr>
              <a:defRPr/>
            </a:pPr>
            <a:r>
              <a:rPr lang="en-US"/>
              <a:t>steamheat\Roadshow Presentation\Draft for Client\Ormat Management Presentation Client Draft 17.ppt</a:t>
            </a:r>
          </a:p>
        </p:txBody>
      </p:sp>
      <p:sp>
        <p:nvSpPr>
          <p:cNvPr id="5" name="Rectangle 4"/>
          <p:cNvSpPr>
            <a:spLocks noGrp="1" noChangeArrowheads="1"/>
          </p:cNvSpPr>
          <p:nvPr>
            <p:ph type="sldNum" sz="quarter" idx="11"/>
          </p:nvPr>
        </p:nvSpPr>
        <p:spPr>
          <a:ln/>
        </p:spPr>
        <p:txBody>
          <a:bodyPr/>
          <a:lstStyle>
            <a:lvl1pPr>
              <a:defRPr/>
            </a:lvl1pPr>
          </a:lstStyle>
          <a:p>
            <a:pPr>
              <a:defRPr/>
            </a:pPr>
            <a:fld id="{25FAD129-5512-4861-8525-BFEC9D5A9586}" type="slidenum">
              <a:rPr lang="he-IL"/>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93675" y="341313"/>
            <a:ext cx="8696325" cy="5461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190500" y="1114425"/>
            <a:ext cx="8658225"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0500" y="3590925"/>
            <a:ext cx="8658225"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xfrm>
            <a:off x="3430588" y="6249988"/>
            <a:ext cx="2894012" cy="455612"/>
          </a:xfrm>
          <a:prstGeom prst="rect">
            <a:avLst/>
          </a:prstGeom>
          <a:ln/>
        </p:spPr>
        <p:txBody>
          <a:bodyPr/>
          <a:lstStyle>
            <a:lvl1pPr>
              <a:defRPr/>
            </a:lvl1pPr>
          </a:lstStyle>
          <a:p>
            <a:pPr>
              <a:defRPr/>
            </a:pPr>
            <a:r>
              <a:rPr lang="en-US"/>
              <a:t>steamheat\Roadshow Presentation\Draft for Client\Ormat Management Presentation Client Draft 17.ppt</a:t>
            </a:r>
          </a:p>
        </p:txBody>
      </p:sp>
      <p:sp>
        <p:nvSpPr>
          <p:cNvPr id="6" name="Rectangle 4"/>
          <p:cNvSpPr>
            <a:spLocks noGrp="1" noChangeArrowheads="1"/>
          </p:cNvSpPr>
          <p:nvPr>
            <p:ph type="sldNum" sz="quarter" idx="11"/>
          </p:nvPr>
        </p:nvSpPr>
        <p:spPr>
          <a:ln/>
        </p:spPr>
        <p:txBody>
          <a:bodyPr/>
          <a:lstStyle>
            <a:lvl1pPr>
              <a:defRPr/>
            </a:lvl1pPr>
          </a:lstStyle>
          <a:p>
            <a:pPr>
              <a:defRPr/>
            </a:pPr>
            <a:fld id="{36CF7724-8F18-4094-85D9-D203F9AF6092}" type="slidenum">
              <a:rPr lang="he-IL"/>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3675" y="341313"/>
            <a:ext cx="8696325" cy="5461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0500" y="1114425"/>
            <a:ext cx="4252913"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5813" y="1114425"/>
            <a:ext cx="4252912"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95813" y="3590925"/>
            <a:ext cx="4252912"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ftr" sz="quarter" idx="10"/>
          </p:nvPr>
        </p:nvSpPr>
        <p:spPr>
          <a:xfrm>
            <a:off x="3430588" y="6249988"/>
            <a:ext cx="2894012" cy="455612"/>
          </a:xfrm>
          <a:prstGeom prst="rect">
            <a:avLst/>
          </a:prstGeom>
          <a:ln/>
        </p:spPr>
        <p:txBody>
          <a:bodyPr/>
          <a:lstStyle>
            <a:lvl1pPr>
              <a:defRPr/>
            </a:lvl1pPr>
          </a:lstStyle>
          <a:p>
            <a:pPr>
              <a:defRPr/>
            </a:pPr>
            <a:r>
              <a:rPr lang="en-US"/>
              <a:t>steamheat\Roadshow Presentation\Draft for Client\Ormat Management Presentation Client Draft 17.ppt</a:t>
            </a:r>
          </a:p>
        </p:txBody>
      </p:sp>
      <p:sp>
        <p:nvSpPr>
          <p:cNvPr id="7" name="Rectangle 4"/>
          <p:cNvSpPr>
            <a:spLocks noGrp="1" noChangeArrowheads="1"/>
          </p:cNvSpPr>
          <p:nvPr>
            <p:ph type="sldNum" sz="quarter" idx="11"/>
          </p:nvPr>
        </p:nvSpPr>
        <p:spPr>
          <a:ln/>
        </p:spPr>
        <p:txBody>
          <a:bodyPr/>
          <a:lstStyle>
            <a:lvl1pPr>
              <a:defRPr/>
            </a:lvl1pPr>
          </a:lstStyle>
          <a:p>
            <a:pPr>
              <a:defRPr/>
            </a:pPr>
            <a:fld id="{09F53E22-4A85-4931-8A92-A3F8ADD08DDC}"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3430588" y="6249988"/>
            <a:ext cx="2894012" cy="455612"/>
          </a:xfrm>
          <a:prstGeom prst="rect">
            <a:avLst/>
          </a:prstGeom>
          <a:ln/>
        </p:spPr>
        <p:txBody>
          <a:bodyPr/>
          <a:lstStyle>
            <a:lvl1pPr>
              <a:defRPr/>
            </a:lvl1pPr>
          </a:lstStyle>
          <a:p>
            <a:pPr>
              <a:defRPr/>
            </a:pPr>
            <a:r>
              <a:rPr lang="en-US"/>
              <a:t>steamheat\Roadshow Presentation\Draft for Client\Ormat Management Presentation Client Draft 17.ppt</a:t>
            </a:r>
          </a:p>
        </p:txBody>
      </p:sp>
      <p:sp>
        <p:nvSpPr>
          <p:cNvPr id="5" name="Rectangle 4"/>
          <p:cNvSpPr>
            <a:spLocks noGrp="1" noChangeArrowheads="1"/>
          </p:cNvSpPr>
          <p:nvPr>
            <p:ph type="sldNum" sz="quarter" idx="11"/>
          </p:nvPr>
        </p:nvSpPr>
        <p:spPr>
          <a:ln/>
        </p:spPr>
        <p:txBody>
          <a:bodyPr/>
          <a:lstStyle>
            <a:lvl1pPr>
              <a:defRPr/>
            </a:lvl1pPr>
          </a:lstStyle>
          <a:p>
            <a:pPr>
              <a:defRPr/>
            </a:pPr>
            <a:fld id="{75F8123B-33BC-4F74-93F8-AEEE1CB06128}"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noChangeArrowheads="1"/>
          </p:cNvSpPr>
          <p:nvPr>
            <p:ph type="ftr" sz="quarter" idx="10"/>
          </p:nvPr>
        </p:nvSpPr>
        <p:spPr>
          <a:xfrm>
            <a:off x="3430588" y="6249988"/>
            <a:ext cx="2894012" cy="455612"/>
          </a:xfrm>
          <a:prstGeom prst="rect">
            <a:avLst/>
          </a:prstGeom>
          <a:ln/>
        </p:spPr>
        <p:txBody>
          <a:bodyPr/>
          <a:lstStyle>
            <a:lvl1pPr>
              <a:defRPr/>
            </a:lvl1pPr>
          </a:lstStyle>
          <a:p>
            <a:pPr>
              <a:defRPr/>
            </a:pPr>
            <a:r>
              <a:rPr lang="en-US"/>
              <a:t>steamheat\Roadshow Presentation\Draft for Client\Ormat Management Presentation Client Draft 17.ppt</a:t>
            </a:r>
          </a:p>
        </p:txBody>
      </p:sp>
      <p:sp>
        <p:nvSpPr>
          <p:cNvPr id="5" name="Rectangle 4"/>
          <p:cNvSpPr>
            <a:spLocks noGrp="1" noChangeArrowheads="1"/>
          </p:cNvSpPr>
          <p:nvPr>
            <p:ph type="sldNum" sz="quarter" idx="11"/>
          </p:nvPr>
        </p:nvSpPr>
        <p:spPr>
          <a:ln/>
        </p:spPr>
        <p:txBody>
          <a:bodyPr/>
          <a:lstStyle>
            <a:lvl1pPr>
              <a:defRPr/>
            </a:lvl1pPr>
          </a:lstStyle>
          <a:p>
            <a:pPr>
              <a:defRPr/>
            </a:pPr>
            <a:fld id="{AD023CF1-529D-4872-9FC5-6913582268B3}"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0500" y="1114425"/>
            <a:ext cx="425291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114425"/>
            <a:ext cx="4252912"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xfrm>
            <a:off x="3430588" y="6249988"/>
            <a:ext cx="2894012" cy="455612"/>
          </a:xfrm>
          <a:prstGeom prst="rect">
            <a:avLst/>
          </a:prstGeom>
          <a:ln/>
        </p:spPr>
        <p:txBody>
          <a:bodyPr/>
          <a:lstStyle>
            <a:lvl1pPr>
              <a:defRPr/>
            </a:lvl1pPr>
          </a:lstStyle>
          <a:p>
            <a:pPr>
              <a:defRPr/>
            </a:pPr>
            <a:r>
              <a:rPr lang="en-US"/>
              <a:t>steamheat\Roadshow Presentation\Draft for Client\Ormat Management Presentation Client Draft 17.ppt</a:t>
            </a:r>
          </a:p>
        </p:txBody>
      </p:sp>
      <p:sp>
        <p:nvSpPr>
          <p:cNvPr id="6" name="Rectangle 4"/>
          <p:cNvSpPr>
            <a:spLocks noGrp="1" noChangeArrowheads="1"/>
          </p:cNvSpPr>
          <p:nvPr>
            <p:ph type="sldNum" sz="quarter" idx="11"/>
          </p:nvPr>
        </p:nvSpPr>
        <p:spPr>
          <a:ln/>
        </p:spPr>
        <p:txBody>
          <a:bodyPr/>
          <a:lstStyle>
            <a:lvl1pPr>
              <a:defRPr/>
            </a:lvl1pPr>
          </a:lstStyle>
          <a:p>
            <a:pPr>
              <a:defRPr/>
            </a:pPr>
            <a:fld id="{2B5405BF-DF46-4D18-B5CB-2FA283258406}"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xfrm>
            <a:off x="3430588" y="6249988"/>
            <a:ext cx="2894012" cy="455612"/>
          </a:xfrm>
          <a:prstGeom prst="rect">
            <a:avLst/>
          </a:prstGeom>
          <a:ln/>
        </p:spPr>
        <p:txBody>
          <a:bodyPr/>
          <a:lstStyle>
            <a:lvl1pPr>
              <a:defRPr/>
            </a:lvl1pPr>
          </a:lstStyle>
          <a:p>
            <a:pPr>
              <a:defRPr/>
            </a:pPr>
            <a:r>
              <a:rPr lang="en-US"/>
              <a:t>steamheat\Roadshow Presentation\Draft for Client\Ormat Management Presentation Client Draft 17.ppt</a:t>
            </a:r>
          </a:p>
        </p:txBody>
      </p:sp>
      <p:sp>
        <p:nvSpPr>
          <p:cNvPr id="8" name="Rectangle 4"/>
          <p:cNvSpPr>
            <a:spLocks noGrp="1" noChangeArrowheads="1"/>
          </p:cNvSpPr>
          <p:nvPr>
            <p:ph type="sldNum" sz="quarter" idx="11"/>
          </p:nvPr>
        </p:nvSpPr>
        <p:spPr>
          <a:ln/>
        </p:spPr>
        <p:txBody>
          <a:bodyPr/>
          <a:lstStyle>
            <a:lvl1pPr>
              <a:defRPr/>
            </a:lvl1pPr>
          </a:lstStyle>
          <a:p>
            <a:pPr>
              <a:defRPr/>
            </a:pPr>
            <a:fld id="{DEBAC612-2756-45A6-A946-E8F22C94013F}"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xfrm>
            <a:off x="3430588" y="6249988"/>
            <a:ext cx="2894012" cy="455612"/>
          </a:xfrm>
          <a:prstGeom prst="rect">
            <a:avLst/>
          </a:prstGeom>
          <a:ln/>
        </p:spPr>
        <p:txBody>
          <a:bodyPr/>
          <a:lstStyle>
            <a:lvl1pPr>
              <a:defRPr/>
            </a:lvl1pPr>
          </a:lstStyle>
          <a:p>
            <a:pPr>
              <a:defRPr/>
            </a:pPr>
            <a:r>
              <a:rPr lang="en-US"/>
              <a:t>steamheat\Roadshow Presentation\Draft for Client\Ormat Management Presentation Client Draft 17.ppt</a:t>
            </a:r>
          </a:p>
        </p:txBody>
      </p:sp>
      <p:sp>
        <p:nvSpPr>
          <p:cNvPr id="4" name="Rectangle 4"/>
          <p:cNvSpPr>
            <a:spLocks noGrp="1" noChangeArrowheads="1"/>
          </p:cNvSpPr>
          <p:nvPr>
            <p:ph type="sldNum" sz="quarter" idx="11"/>
          </p:nvPr>
        </p:nvSpPr>
        <p:spPr>
          <a:ln/>
        </p:spPr>
        <p:txBody>
          <a:bodyPr/>
          <a:lstStyle>
            <a:lvl1pPr>
              <a:defRPr/>
            </a:lvl1pPr>
          </a:lstStyle>
          <a:p>
            <a:pPr>
              <a:defRPr/>
            </a:pPr>
            <a:fld id="{1B4BDF8E-E3C9-411F-8DD6-C7A010424BAD}"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xfrm>
            <a:off x="3430588" y="6249988"/>
            <a:ext cx="2894012" cy="455612"/>
          </a:xfrm>
          <a:prstGeom prst="rect">
            <a:avLst/>
          </a:prstGeom>
          <a:ln/>
        </p:spPr>
        <p:txBody>
          <a:bodyPr/>
          <a:lstStyle>
            <a:lvl1pPr>
              <a:defRPr/>
            </a:lvl1pPr>
          </a:lstStyle>
          <a:p>
            <a:pPr>
              <a:defRPr/>
            </a:pPr>
            <a:r>
              <a:rPr lang="en-US"/>
              <a:t>steamheat\Roadshow Presentation\Draft for Client\Ormat Management Presentation Client Draft 17.ppt</a:t>
            </a:r>
          </a:p>
        </p:txBody>
      </p:sp>
      <p:sp>
        <p:nvSpPr>
          <p:cNvPr id="3" name="Rectangle 4"/>
          <p:cNvSpPr>
            <a:spLocks noGrp="1" noChangeArrowheads="1"/>
          </p:cNvSpPr>
          <p:nvPr>
            <p:ph type="sldNum" sz="quarter" idx="11"/>
          </p:nvPr>
        </p:nvSpPr>
        <p:spPr>
          <a:ln/>
        </p:spPr>
        <p:txBody>
          <a:bodyPr/>
          <a:lstStyle>
            <a:lvl1pPr>
              <a:defRPr/>
            </a:lvl1pPr>
          </a:lstStyle>
          <a:p>
            <a:pPr>
              <a:defRPr/>
            </a:pPr>
            <a:fld id="{2DB9ABFD-86C9-4E48-AC3F-5F5B59D85FA7}"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xfrm>
            <a:off x="3430588" y="6249988"/>
            <a:ext cx="2894012" cy="455612"/>
          </a:xfrm>
          <a:prstGeom prst="rect">
            <a:avLst/>
          </a:prstGeom>
          <a:ln/>
        </p:spPr>
        <p:txBody>
          <a:bodyPr/>
          <a:lstStyle>
            <a:lvl1pPr>
              <a:defRPr/>
            </a:lvl1pPr>
          </a:lstStyle>
          <a:p>
            <a:pPr>
              <a:defRPr/>
            </a:pPr>
            <a:r>
              <a:rPr lang="en-US"/>
              <a:t>steamheat\Roadshow Presentation\Draft for Client\Ormat Management Presentation Client Draft 17.ppt</a:t>
            </a:r>
          </a:p>
        </p:txBody>
      </p:sp>
      <p:sp>
        <p:nvSpPr>
          <p:cNvPr id="6" name="Rectangle 4"/>
          <p:cNvSpPr>
            <a:spLocks noGrp="1" noChangeArrowheads="1"/>
          </p:cNvSpPr>
          <p:nvPr>
            <p:ph type="sldNum" sz="quarter" idx="11"/>
          </p:nvPr>
        </p:nvSpPr>
        <p:spPr>
          <a:ln/>
        </p:spPr>
        <p:txBody>
          <a:bodyPr/>
          <a:lstStyle>
            <a:lvl1pPr>
              <a:defRPr/>
            </a:lvl1pPr>
          </a:lstStyle>
          <a:p>
            <a:pPr>
              <a:defRPr/>
            </a:pPr>
            <a:fld id="{C6728738-37D3-4324-999B-9E916EAB1461}"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xfrm>
            <a:off x="3430588" y="6249988"/>
            <a:ext cx="2894012" cy="455612"/>
          </a:xfrm>
          <a:prstGeom prst="rect">
            <a:avLst/>
          </a:prstGeom>
          <a:ln/>
        </p:spPr>
        <p:txBody>
          <a:bodyPr/>
          <a:lstStyle>
            <a:lvl1pPr>
              <a:defRPr/>
            </a:lvl1pPr>
          </a:lstStyle>
          <a:p>
            <a:pPr>
              <a:defRPr/>
            </a:pPr>
            <a:r>
              <a:rPr lang="en-US"/>
              <a:t>steamheat\Roadshow Presentation\Draft for Client\Ormat Management Presentation Client Draft 17.ppt</a:t>
            </a:r>
          </a:p>
        </p:txBody>
      </p:sp>
      <p:sp>
        <p:nvSpPr>
          <p:cNvPr id="6" name="Rectangle 4"/>
          <p:cNvSpPr>
            <a:spLocks noGrp="1" noChangeArrowheads="1"/>
          </p:cNvSpPr>
          <p:nvPr>
            <p:ph type="sldNum" sz="quarter" idx="11"/>
          </p:nvPr>
        </p:nvSpPr>
        <p:spPr>
          <a:ln/>
        </p:spPr>
        <p:txBody>
          <a:bodyPr/>
          <a:lstStyle>
            <a:lvl1pPr>
              <a:defRPr/>
            </a:lvl1pPr>
          </a:lstStyle>
          <a:p>
            <a:pPr>
              <a:defRPr/>
            </a:pPr>
            <a:fld id="{9A9BC2FF-88FB-4ED0-A2E9-A44D2EF90D25}"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0"/>
          <p:cNvPicPr>
            <a:picLocks noChangeAspect="1" noChangeArrowheads="1"/>
          </p:cNvPicPr>
          <p:nvPr userDrawn="1"/>
        </p:nvPicPr>
        <p:blipFill>
          <a:blip r:embed="rId18" cstate="screen"/>
          <a:srcRect/>
          <a:stretch>
            <a:fillRect/>
          </a:stretch>
        </p:blipFill>
        <p:spPr bwMode="auto">
          <a:xfrm>
            <a:off x="3397250" y="1722438"/>
            <a:ext cx="5746750" cy="5135562"/>
          </a:xfrm>
          <a:prstGeom prst="rect">
            <a:avLst/>
          </a:prstGeom>
          <a:noFill/>
          <a:ln w="9525" algn="ctr">
            <a:noFill/>
            <a:miter lim="800000"/>
            <a:headEnd/>
            <a:tailEnd/>
          </a:ln>
        </p:spPr>
      </p:pic>
      <p:sp>
        <p:nvSpPr>
          <p:cNvPr id="2081796" name="Rectangle 4"/>
          <p:cNvSpPr>
            <a:spLocks noGrp="1" noChangeArrowheads="1"/>
          </p:cNvSpPr>
          <p:nvPr>
            <p:ph type="sldNum" sz="quarter" idx="4"/>
          </p:nvPr>
        </p:nvSpPr>
        <p:spPr bwMode="auto">
          <a:xfrm>
            <a:off x="6932613" y="6249988"/>
            <a:ext cx="1906587" cy="455612"/>
          </a:xfrm>
          <a:prstGeom prst="rect">
            <a:avLst/>
          </a:prstGeom>
          <a:noFill/>
          <a:ln w="9525">
            <a:noFill/>
            <a:miter lim="800000"/>
            <a:headEnd/>
            <a:tailEnd/>
          </a:ln>
          <a:effectLst/>
        </p:spPr>
        <p:txBody>
          <a:bodyPr vert="horz" wrap="square" lIns="91342" tIns="45675" rIns="91342" bIns="45675" numCol="1" anchor="t" anchorCtr="0" compatLnSpc="1">
            <a:prstTxWarp prst="textNoShape">
              <a:avLst/>
            </a:prstTxWarp>
          </a:bodyPr>
          <a:lstStyle>
            <a:lvl1pPr algn="r" fontAlgn="base">
              <a:spcBef>
                <a:spcPct val="0"/>
              </a:spcBef>
              <a:defRPr kumimoji="0" sz="1000" b="0">
                <a:solidFill>
                  <a:schemeClr val="tx1"/>
                </a:solidFill>
                <a:latin typeface="Arial" pitchFamily="34" charset="0"/>
                <a:cs typeface="Arial" pitchFamily="34" charset="0"/>
              </a:defRPr>
            </a:lvl1pPr>
          </a:lstStyle>
          <a:p>
            <a:pPr>
              <a:defRPr/>
            </a:pPr>
            <a:fld id="{7F33B1D7-38EA-4ABB-BC54-6BC7490C468F}" type="slidenum">
              <a:rPr lang="he-IL"/>
              <a:pPr>
                <a:defRPr/>
              </a:pPr>
              <a:t>‹#›</a:t>
            </a:fld>
            <a:endParaRPr lang="en-US"/>
          </a:p>
        </p:txBody>
      </p:sp>
      <p:sp>
        <p:nvSpPr>
          <p:cNvPr id="1029" name="Rectangle 6"/>
          <p:cNvSpPr>
            <a:spLocks noGrp="1" noChangeArrowheads="1"/>
          </p:cNvSpPr>
          <p:nvPr>
            <p:ph type="body" idx="1"/>
          </p:nvPr>
        </p:nvSpPr>
        <p:spPr bwMode="auto">
          <a:xfrm>
            <a:off x="190500" y="1114425"/>
            <a:ext cx="8658225" cy="4800600"/>
          </a:xfrm>
          <a:prstGeom prst="rect">
            <a:avLst/>
          </a:prstGeom>
          <a:noFill/>
          <a:ln w="9525">
            <a:noFill/>
            <a:miter lim="800000"/>
            <a:headEnd/>
            <a:tailEnd/>
          </a:ln>
        </p:spPr>
        <p:txBody>
          <a:bodyPr vert="horz" wrap="square" lIns="91342" tIns="45675" rIns="91342" bIns="4567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81799" name="AutoShape 7"/>
          <p:cNvSpPr>
            <a:spLocks noChangeArrowheads="1"/>
          </p:cNvSpPr>
          <p:nvPr userDrawn="1"/>
        </p:nvSpPr>
        <p:spPr bwMode="auto">
          <a:xfrm>
            <a:off x="193675" y="247650"/>
            <a:ext cx="8756650" cy="639763"/>
          </a:xfrm>
          <a:prstGeom prst="flowChartAlternateProcess">
            <a:avLst/>
          </a:prstGeom>
          <a:solidFill>
            <a:srgbClr val="FF0000"/>
          </a:solidFill>
          <a:ln w="9525" algn="ctr">
            <a:noFill/>
            <a:miter lim="800000"/>
            <a:headEnd/>
            <a:tailEnd/>
          </a:ln>
          <a:effectLst>
            <a:outerShdw dist="107763" dir="8100000" algn="ctr" rotWithShape="0">
              <a:srgbClr val="5F5F5F"/>
            </a:outerShdw>
          </a:effectLst>
        </p:spPr>
        <p:txBody>
          <a:bodyPr wrap="none" anchor="ctr"/>
          <a:lstStyle/>
          <a:p>
            <a:pPr>
              <a:defRPr/>
            </a:pPr>
            <a:endParaRPr lang="en-US">
              <a:latin typeface="Arial" pitchFamily="34" charset="0"/>
              <a:cs typeface="Arial" pitchFamily="34" charset="0"/>
            </a:endParaRPr>
          </a:p>
        </p:txBody>
      </p:sp>
      <p:sp>
        <p:nvSpPr>
          <p:cNvPr id="1031" name="Rectangle 8"/>
          <p:cNvSpPr>
            <a:spLocks noGrp="1" noChangeArrowheads="1"/>
          </p:cNvSpPr>
          <p:nvPr>
            <p:ph type="title"/>
          </p:nvPr>
        </p:nvSpPr>
        <p:spPr bwMode="auto">
          <a:xfrm>
            <a:off x="193675" y="341313"/>
            <a:ext cx="8696325" cy="546100"/>
          </a:xfrm>
          <a:prstGeom prst="rect">
            <a:avLst/>
          </a:prstGeom>
          <a:noFill/>
          <a:ln w="9525">
            <a:noFill/>
            <a:miter lim="800000"/>
            <a:headEnd/>
            <a:tailEnd/>
          </a:ln>
        </p:spPr>
        <p:txBody>
          <a:bodyPr vert="horz" wrap="square" lIns="91342" tIns="45675" rIns="91342" bIns="45675" numCol="1" anchor="b" anchorCtr="0" compatLnSpc="1">
            <a:prstTxWarp prst="textNoShape">
              <a:avLst/>
            </a:prstTxWarp>
          </a:bodyPr>
          <a:lstStyle/>
          <a:p>
            <a:pPr lvl="0"/>
            <a:r>
              <a:rPr lang="en-US" dirty="0" smtClean="0"/>
              <a:t>Click To Edit Master Title Style</a:t>
            </a:r>
          </a:p>
        </p:txBody>
      </p:sp>
      <p:pic>
        <p:nvPicPr>
          <p:cNvPr id="1032" name="Picture 9" descr="logo 3-copy"/>
          <p:cNvPicPr>
            <a:picLocks noChangeAspect="1" noChangeArrowheads="1"/>
          </p:cNvPicPr>
          <p:nvPr userDrawn="1"/>
        </p:nvPicPr>
        <p:blipFill>
          <a:blip r:embed="rId19" cstate="screen"/>
          <a:srcRect/>
          <a:stretch>
            <a:fillRect/>
          </a:stretch>
        </p:blipFill>
        <p:spPr bwMode="auto">
          <a:xfrm>
            <a:off x="300038" y="6064250"/>
            <a:ext cx="1333500" cy="363538"/>
          </a:xfrm>
          <a:prstGeom prst="rect">
            <a:avLst/>
          </a:prstGeom>
          <a:noFill/>
          <a:ln w="9525">
            <a:noFill/>
            <a:miter lim="800000"/>
            <a:headEnd/>
            <a:tailEnd/>
          </a:ln>
        </p:spPr>
      </p:pic>
      <p:sp>
        <p:nvSpPr>
          <p:cNvPr id="2081805" name="Rectangle 13"/>
          <p:cNvSpPr>
            <a:spLocks noChangeArrowheads="1"/>
          </p:cNvSpPr>
          <p:nvPr userDrawn="1"/>
        </p:nvSpPr>
        <p:spPr bwMode="auto">
          <a:xfrm>
            <a:off x="279400" y="6324600"/>
            <a:ext cx="3687763" cy="381000"/>
          </a:xfrm>
          <a:prstGeom prst="rect">
            <a:avLst/>
          </a:prstGeom>
          <a:noFill/>
          <a:ln w="9525">
            <a:noFill/>
            <a:miter lim="800000"/>
            <a:headEnd/>
            <a:tailEnd/>
          </a:ln>
          <a:effectLst/>
        </p:spPr>
        <p:txBody>
          <a:bodyPr lIns="91974" tIns="45989" rIns="91974" bIns="45989" anchor="ctr"/>
          <a:lstStyle/>
          <a:p>
            <a:pPr algn="ctr" fontAlgn="base">
              <a:spcBef>
                <a:spcPct val="0"/>
              </a:spcBef>
              <a:defRPr/>
            </a:pPr>
            <a:r>
              <a:rPr lang="en-US" sz="1100" i="1">
                <a:solidFill>
                  <a:srgbClr val="339933"/>
                </a:solidFill>
                <a:latin typeface="Arial Unicode MS" pitchFamily="34" charset="-128"/>
                <a:cs typeface="Arial" pitchFamily="34" charset="0"/>
              </a:rPr>
              <a:t> GREEN ENERGY you can </a:t>
            </a:r>
            <a:r>
              <a:rPr lang="en-US" i="1">
                <a:solidFill>
                  <a:srgbClr val="339933"/>
                </a:solidFill>
                <a:latin typeface="Arial Unicode MS" pitchFamily="34" charset="-128"/>
                <a:cs typeface="Arial" pitchFamily="34" charset="0"/>
              </a:rPr>
              <a:t>rely </a:t>
            </a:r>
            <a:r>
              <a:rPr lang="en-US" sz="1100" i="1">
                <a:solidFill>
                  <a:srgbClr val="339933"/>
                </a:solidFill>
                <a:latin typeface="Arial Unicode MS" pitchFamily="34" charset="-128"/>
                <a:cs typeface="Arial" pitchFamily="34" charset="0"/>
              </a:rPr>
              <a:t>on</a:t>
            </a:r>
          </a:p>
        </p:txBody>
      </p:sp>
      <p:sp>
        <p:nvSpPr>
          <p:cNvPr id="2081804" name="Text Box 12"/>
          <p:cNvSpPr txBox="1">
            <a:spLocks noChangeArrowheads="1"/>
          </p:cNvSpPr>
          <p:nvPr userDrawn="1"/>
        </p:nvSpPr>
        <p:spPr bwMode="auto">
          <a:xfrm>
            <a:off x="231775" y="6592888"/>
            <a:ext cx="8912225" cy="198437"/>
          </a:xfrm>
          <a:prstGeom prst="rect">
            <a:avLst/>
          </a:prstGeom>
          <a:noFill/>
          <a:ln w="9525" algn="ctr">
            <a:noFill/>
            <a:miter lim="800000"/>
            <a:headEnd/>
            <a:tailEnd/>
          </a:ln>
          <a:effectLst/>
        </p:spPr>
        <p:txBody>
          <a:bodyPr lIns="91342" tIns="45675" rIns="91342" bIns="45675">
            <a:spAutoFit/>
          </a:bodyPr>
          <a:lstStyle/>
          <a:p>
            <a:pPr>
              <a:defRPr/>
            </a:pPr>
            <a:r>
              <a:rPr lang="en-US" sz="700" dirty="0">
                <a:solidFill>
                  <a:schemeClr val="bg2"/>
                </a:solidFill>
                <a:latin typeface="Arial" pitchFamily="34" charset="0"/>
                <a:cs typeface="Arial" pitchFamily="34" charset="0"/>
              </a:rPr>
              <a:t>COPYRIGHT © 2011 ORMAT. All rights reserved. This document contains information proprietary to ORMAT.  Reproduction in any form without prior written permission is strictly </a:t>
            </a:r>
            <a:r>
              <a:rPr lang="en-US" sz="700" dirty="0" smtClean="0">
                <a:solidFill>
                  <a:schemeClr val="bg2"/>
                </a:solidFill>
                <a:latin typeface="Arial" pitchFamily="34" charset="0"/>
                <a:cs typeface="Arial" pitchFamily="34" charset="0"/>
              </a:rPr>
              <a:t>prohibited.</a:t>
            </a:r>
            <a:r>
              <a:rPr lang="en-US" sz="700" dirty="0" smtClean="0">
                <a:latin typeface="Arial" pitchFamily="34" charset="0"/>
                <a:cs typeface="Arial" pitchFamily="34" charset="0"/>
              </a:rPr>
              <a:t> </a:t>
            </a:r>
            <a:endParaRPr lang="en-US" sz="7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5" r:id="rId12"/>
    <p:sldLayoutId id="2147483766" r:id="rId13"/>
    <p:sldLayoutId id="2147483767" r:id="rId14"/>
    <p:sldLayoutId id="2147483768" r:id="rId15"/>
    <p:sldLayoutId id="2147483769" r:id="rId16"/>
  </p:sldLayoutIdLst>
  <p:timing>
    <p:tnLst>
      <p:par>
        <p:cTn id="1" dur="indefinite" restart="never" nodeType="tmRoot"/>
      </p:par>
    </p:tnLst>
  </p:timing>
  <p:hf hdr="0" ftr="0" dt="0"/>
  <p:txStyles>
    <p:titleStyle>
      <a:lvl1pPr algn="l" rtl="1" eaLnBrk="0" fontAlgn="base" hangingPunct="0">
        <a:spcBef>
          <a:spcPct val="0"/>
        </a:spcBef>
        <a:spcAft>
          <a:spcPct val="0"/>
        </a:spcAft>
        <a:defRPr sz="3600">
          <a:solidFill>
            <a:schemeClr val="bg1"/>
          </a:solidFill>
          <a:latin typeface="+mj-lt"/>
          <a:ea typeface="+mj-ea"/>
          <a:cs typeface="+mj-cs"/>
        </a:defRPr>
      </a:lvl1pPr>
      <a:lvl2pPr algn="l" rtl="1" eaLnBrk="0" fontAlgn="base" hangingPunct="0">
        <a:spcBef>
          <a:spcPct val="0"/>
        </a:spcBef>
        <a:spcAft>
          <a:spcPct val="0"/>
        </a:spcAft>
        <a:defRPr sz="3600">
          <a:solidFill>
            <a:schemeClr val="bg1"/>
          </a:solidFill>
          <a:latin typeface="Arial" pitchFamily="34" charset="0"/>
          <a:cs typeface="Arial" pitchFamily="34" charset="0"/>
        </a:defRPr>
      </a:lvl2pPr>
      <a:lvl3pPr algn="l" rtl="1" eaLnBrk="0" fontAlgn="base" hangingPunct="0">
        <a:spcBef>
          <a:spcPct val="0"/>
        </a:spcBef>
        <a:spcAft>
          <a:spcPct val="0"/>
        </a:spcAft>
        <a:defRPr sz="3600">
          <a:solidFill>
            <a:schemeClr val="bg1"/>
          </a:solidFill>
          <a:latin typeface="Arial" pitchFamily="34" charset="0"/>
          <a:cs typeface="Arial" pitchFamily="34" charset="0"/>
        </a:defRPr>
      </a:lvl3pPr>
      <a:lvl4pPr algn="l" rtl="1" eaLnBrk="0" fontAlgn="base" hangingPunct="0">
        <a:spcBef>
          <a:spcPct val="0"/>
        </a:spcBef>
        <a:spcAft>
          <a:spcPct val="0"/>
        </a:spcAft>
        <a:defRPr sz="3600">
          <a:solidFill>
            <a:schemeClr val="bg1"/>
          </a:solidFill>
          <a:latin typeface="Arial" pitchFamily="34" charset="0"/>
          <a:cs typeface="Arial" pitchFamily="34" charset="0"/>
        </a:defRPr>
      </a:lvl4pPr>
      <a:lvl5pPr algn="l" rtl="1" eaLnBrk="0" fontAlgn="base" hangingPunct="0">
        <a:spcBef>
          <a:spcPct val="0"/>
        </a:spcBef>
        <a:spcAft>
          <a:spcPct val="0"/>
        </a:spcAft>
        <a:defRPr sz="3600">
          <a:solidFill>
            <a:schemeClr val="bg1"/>
          </a:solidFill>
          <a:latin typeface="Arial" pitchFamily="34" charset="0"/>
          <a:cs typeface="Arial" pitchFamily="34" charset="0"/>
        </a:defRPr>
      </a:lvl5pPr>
      <a:lvl6pPr marL="457200" algn="l" rtl="1" fontAlgn="base">
        <a:spcBef>
          <a:spcPct val="0"/>
        </a:spcBef>
        <a:spcAft>
          <a:spcPct val="0"/>
        </a:spcAft>
        <a:defRPr sz="3600">
          <a:solidFill>
            <a:schemeClr val="bg1"/>
          </a:solidFill>
          <a:latin typeface="Arial" pitchFamily="34" charset="0"/>
          <a:cs typeface="Arial" pitchFamily="34" charset="0"/>
        </a:defRPr>
      </a:lvl6pPr>
      <a:lvl7pPr marL="914400" algn="l" rtl="1" fontAlgn="base">
        <a:spcBef>
          <a:spcPct val="0"/>
        </a:spcBef>
        <a:spcAft>
          <a:spcPct val="0"/>
        </a:spcAft>
        <a:defRPr sz="3600">
          <a:solidFill>
            <a:schemeClr val="bg1"/>
          </a:solidFill>
          <a:latin typeface="Arial" pitchFamily="34" charset="0"/>
          <a:cs typeface="Arial" pitchFamily="34" charset="0"/>
        </a:defRPr>
      </a:lvl7pPr>
      <a:lvl8pPr marL="1371600" algn="l" rtl="1" fontAlgn="base">
        <a:spcBef>
          <a:spcPct val="0"/>
        </a:spcBef>
        <a:spcAft>
          <a:spcPct val="0"/>
        </a:spcAft>
        <a:defRPr sz="3600">
          <a:solidFill>
            <a:schemeClr val="bg1"/>
          </a:solidFill>
          <a:latin typeface="Arial" pitchFamily="34" charset="0"/>
          <a:cs typeface="Arial" pitchFamily="34" charset="0"/>
        </a:defRPr>
      </a:lvl8pPr>
      <a:lvl9pPr marL="1828800" algn="l" rtl="1" fontAlgn="base">
        <a:spcBef>
          <a:spcPct val="0"/>
        </a:spcBef>
        <a:spcAft>
          <a:spcPct val="0"/>
        </a:spcAft>
        <a:defRPr sz="3600">
          <a:solidFill>
            <a:schemeClr val="bg1"/>
          </a:solidFill>
          <a:latin typeface="Arial" pitchFamily="34" charset="0"/>
          <a:cs typeface="Arial" pitchFamily="34" charset="0"/>
        </a:defRPr>
      </a:lvl9pPr>
    </p:titleStyle>
    <p:bodyStyle>
      <a:lvl1pPr marL="447675" indent="-447675" algn="l" rtl="0" eaLnBrk="0" fontAlgn="base" hangingPunct="0">
        <a:lnSpc>
          <a:spcPct val="110000"/>
        </a:lnSpc>
        <a:spcBef>
          <a:spcPct val="20000"/>
        </a:spcBef>
        <a:spcAft>
          <a:spcPct val="0"/>
        </a:spcAft>
        <a:buClr>
          <a:srgbClr val="FF0000"/>
        </a:buClr>
        <a:buFont typeface="Wingdings" pitchFamily="2" charset="2"/>
        <a:buChar char="n"/>
        <a:defRPr sz="2400">
          <a:solidFill>
            <a:srgbClr val="5F5F5F"/>
          </a:solidFill>
          <a:latin typeface="+mn-lt"/>
          <a:ea typeface="+mn-ea"/>
          <a:cs typeface="+mn-cs"/>
        </a:defRPr>
      </a:lvl1pPr>
      <a:lvl2pPr marL="889000" indent="-439738" algn="l" rtl="0" eaLnBrk="0" fontAlgn="base" hangingPunct="0">
        <a:lnSpc>
          <a:spcPct val="110000"/>
        </a:lnSpc>
        <a:spcBef>
          <a:spcPct val="20000"/>
        </a:spcBef>
        <a:spcAft>
          <a:spcPct val="0"/>
        </a:spcAft>
        <a:buClr>
          <a:srgbClr val="F60023"/>
        </a:buClr>
        <a:buChar char="•"/>
        <a:defRPr sz="2000">
          <a:solidFill>
            <a:srgbClr val="5F5F5F"/>
          </a:solidFill>
          <a:latin typeface="+mn-lt"/>
          <a:cs typeface="+mn-cs"/>
        </a:defRPr>
      </a:lvl2pPr>
      <a:lvl3pPr marL="1293813" indent="-403225" algn="l" rtl="0" eaLnBrk="0" fontAlgn="base" hangingPunct="0">
        <a:lnSpc>
          <a:spcPct val="110000"/>
        </a:lnSpc>
        <a:spcBef>
          <a:spcPct val="20000"/>
        </a:spcBef>
        <a:spcAft>
          <a:spcPct val="0"/>
        </a:spcAft>
        <a:buClr>
          <a:srgbClr val="FF0000"/>
        </a:buClr>
        <a:buChar char="•"/>
        <a:defRPr sz="1900">
          <a:solidFill>
            <a:srgbClr val="5F5F5F"/>
          </a:solidFill>
          <a:latin typeface="+mn-lt"/>
          <a:cs typeface="+mn-cs"/>
        </a:defRPr>
      </a:lvl3pPr>
      <a:lvl4pPr marL="1679575" indent="-385763" algn="l" rtl="0" eaLnBrk="0" fontAlgn="base" hangingPunct="0">
        <a:lnSpc>
          <a:spcPct val="110000"/>
        </a:lnSpc>
        <a:spcBef>
          <a:spcPct val="20000"/>
        </a:spcBef>
        <a:spcAft>
          <a:spcPct val="0"/>
        </a:spcAft>
        <a:buClr>
          <a:srgbClr val="F60023"/>
        </a:buClr>
        <a:buChar char="•"/>
        <a:defRPr sz="1600">
          <a:solidFill>
            <a:srgbClr val="5F5F5F"/>
          </a:solidFill>
          <a:latin typeface="+mn-lt"/>
          <a:cs typeface="+mn-cs"/>
        </a:defRPr>
      </a:lvl4pPr>
      <a:lvl5pPr marL="2070100" indent="-387350" algn="l" rtl="0" eaLnBrk="0" fontAlgn="base" hangingPunct="0">
        <a:lnSpc>
          <a:spcPct val="110000"/>
        </a:lnSpc>
        <a:spcBef>
          <a:spcPct val="20000"/>
        </a:spcBef>
        <a:spcAft>
          <a:spcPct val="0"/>
        </a:spcAft>
        <a:buClr>
          <a:srgbClr val="F60023"/>
        </a:buClr>
        <a:buChar char="•"/>
        <a:defRPr sz="1400">
          <a:solidFill>
            <a:srgbClr val="5F5F5F"/>
          </a:solidFill>
          <a:latin typeface="+mn-lt"/>
          <a:cs typeface="+mn-cs"/>
        </a:defRPr>
      </a:lvl5pPr>
      <a:lvl6pPr marL="2527300" indent="-387350" algn="l" rtl="0" fontAlgn="base">
        <a:lnSpc>
          <a:spcPct val="110000"/>
        </a:lnSpc>
        <a:spcBef>
          <a:spcPct val="20000"/>
        </a:spcBef>
        <a:spcAft>
          <a:spcPct val="0"/>
        </a:spcAft>
        <a:buClr>
          <a:srgbClr val="F60023"/>
        </a:buClr>
        <a:buChar char="•"/>
        <a:defRPr sz="1400">
          <a:solidFill>
            <a:srgbClr val="5F5F5F"/>
          </a:solidFill>
          <a:latin typeface="+mn-lt"/>
          <a:cs typeface="+mn-cs"/>
        </a:defRPr>
      </a:lvl6pPr>
      <a:lvl7pPr marL="2984500" indent="-387350" algn="l" rtl="0" fontAlgn="base">
        <a:lnSpc>
          <a:spcPct val="110000"/>
        </a:lnSpc>
        <a:spcBef>
          <a:spcPct val="20000"/>
        </a:spcBef>
        <a:spcAft>
          <a:spcPct val="0"/>
        </a:spcAft>
        <a:buClr>
          <a:srgbClr val="F60023"/>
        </a:buClr>
        <a:buChar char="•"/>
        <a:defRPr sz="1400">
          <a:solidFill>
            <a:srgbClr val="5F5F5F"/>
          </a:solidFill>
          <a:latin typeface="+mn-lt"/>
          <a:cs typeface="+mn-cs"/>
        </a:defRPr>
      </a:lvl7pPr>
      <a:lvl8pPr marL="3441700" indent="-387350" algn="l" rtl="0" fontAlgn="base">
        <a:lnSpc>
          <a:spcPct val="110000"/>
        </a:lnSpc>
        <a:spcBef>
          <a:spcPct val="20000"/>
        </a:spcBef>
        <a:spcAft>
          <a:spcPct val="0"/>
        </a:spcAft>
        <a:buClr>
          <a:srgbClr val="F60023"/>
        </a:buClr>
        <a:buChar char="•"/>
        <a:defRPr sz="1400">
          <a:solidFill>
            <a:srgbClr val="5F5F5F"/>
          </a:solidFill>
          <a:latin typeface="+mn-lt"/>
          <a:cs typeface="+mn-cs"/>
        </a:defRPr>
      </a:lvl8pPr>
      <a:lvl9pPr marL="3898900" indent="-387350" algn="l" rtl="0" fontAlgn="base">
        <a:lnSpc>
          <a:spcPct val="110000"/>
        </a:lnSpc>
        <a:spcBef>
          <a:spcPct val="20000"/>
        </a:spcBef>
        <a:spcAft>
          <a:spcPct val="0"/>
        </a:spcAft>
        <a:buClr>
          <a:srgbClr val="F60023"/>
        </a:buClr>
        <a:buChar char="•"/>
        <a:defRPr sz="1400">
          <a:solidFill>
            <a:srgbClr val="5F5F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6421" y="340943"/>
            <a:ext cx="8662988" cy="2794142"/>
          </a:xfrm>
        </p:spPr>
        <p:txBody>
          <a:bodyPr/>
          <a:lstStyle/>
          <a:p>
            <a:pPr eaLnBrk="1" hangingPunct="1"/>
            <a:r>
              <a:rPr lang="en-US" dirty="0">
                <a:solidFill>
                  <a:srgbClr val="5F5F5F"/>
                </a:solidFill>
                <a:latin typeface="+mn-lt"/>
                <a:ea typeface="+mn-ea"/>
                <a:cs typeface="+mn-cs"/>
              </a:rPr>
              <a:t>Ormat </a:t>
            </a:r>
            <a:r>
              <a:rPr lang="en-US" dirty="0" smtClean="0">
                <a:solidFill>
                  <a:srgbClr val="5F5F5F"/>
                </a:solidFill>
                <a:latin typeface="+mn-lt"/>
                <a:ea typeface="+mn-ea"/>
                <a:cs typeface="+mn-cs"/>
              </a:rPr>
              <a:t>Technologies, Inc.</a:t>
            </a:r>
            <a:r>
              <a:rPr lang="en-US" dirty="0">
                <a:solidFill>
                  <a:srgbClr val="5F5F5F"/>
                </a:solidFill>
                <a:latin typeface="+mn-lt"/>
                <a:ea typeface="+mn-ea"/>
                <a:cs typeface="+mn-cs"/>
              </a:rPr>
              <a:t/>
            </a:r>
            <a:br>
              <a:rPr lang="en-US" dirty="0">
                <a:solidFill>
                  <a:srgbClr val="5F5F5F"/>
                </a:solidFill>
                <a:latin typeface="+mn-lt"/>
                <a:ea typeface="+mn-ea"/>
                <a:cs typeface="+mn-cs"/>
              </a:rPr>
            </a:br>
            <a:r>
              <a:rPr lang="en-US" dirty="0">
                <a:solidFill>
                  <a:srgbClr val="5F5F5F"/>
                </a:solidFill>
                <a:latin typeface="+mn-lt"/>
                <a:ea typeface="+mn-ea"/>
                <a:cs typeface="+mn-cs"/>
              </a:rPr>
              <a:t/>
            </a:r>
            <a:br>
              <a:rPr lang="en-US" dirty="0">
                <a:solidFill>
                  <a:srgbClr val="5F5F5F"/>
                </a:solidFill>
                <a:latin typeface="+mn-lt"/>
                <a:ea typeface="+mn-ea"/>
                <a:cs typeface="+mn-cs"/>
              </a:rPr>
            </a:br>
            <a:r>
              <a:rPr lang="en-US" dirty="0" smtClean="0">
                <a:solidFill>
                  <a:srgbClr val="5F5F5F"/>
                </a:solidFill>
                <a:latin typeface="+mn-lt"/>
                <a:ea typeface="+mn-ea"/>
                <a:cs typeface="+mn-cs"/>
              </a:rPr>
              <a:t>Geothermal Resource Definition at </a:t>
            </a:r>
            <a:r>
              <a:rPr lang="en-US" dirty="0" err="1" smtClean="0">
                <a:solidFill>
                  <a:srgbClr val="5F5F5F"/>
                </a:solidFill>
                <a:latin typeface="+mn-lt"/>
                <a:ea typeface="+mn-ea"/>
                <a:cs typeface="+mn-cs"/>
              </a:rPr>
              <a:t>Mt.Spurr</a:t>
            </a:r>
            <a:r>
              <a:rPr lang="en-US" dirty="0" smtClean="0">
                <a:solidFill>
                  <a:srgbClr val="5F5F5F"/>
                </a:solidFill>
                <a:latin typeface="+mn-lt"/>
                <a:ea typeface="+mn-ea"/>
                <a:cs typeface="+mn-cs"/>
              </a:rPr>
              <a:t>, Alaska</a:t>
            </a:r>
            <a:br>
              <a:rPr lang="en-US" dirty="0" smtClean="0">
                <a:solidFill>
                  <a:srgbClr val="5F5F5F"/>
                </a:solidFill>
                <a:latin typeface="+mn-lt"/>
                <a:ea typeface="+mn-ea"/>
                <a:cs typeface="+mn-cs"/>
              </a:rPr>
            </a:br>
            <a:r>
              <a:rPr lang="en-US" dirty="0" smtClean="0">
                <a:solidFill>
                  <a:srgbClr val="5F5F5F"/>
                </a:solidFill>
                <a:latin typeface="+mn-lt"/>
                <a:ea typeface="+mn-ea"/>
                <a:cs typeface="+mn-cs"/>
              </a:rPr>
              <a:t/>
            </a:r>
            <a:br>
              <a:rPr lang="en-US" dirty="0" smtClean="0">
                <a:solidFill>
                  <a:srgbClr val="5F5F5F"/>
                </a:solidFill>
                <a:latin typeface="+mn-lt"/>
                <a:ea typeface="+mn-ea"/>
                <a:cs typeface="+mn-cs"/>
              </a:rPr>
            </a:br>
            <a:r>
              <a:rPr lang="en-US" sz="2000" dirty="0" smtClean="0">
                <a:solidFill>
                  <a:srgbClr val="5F5F5F"/>
                </a:solidFill>
                <a:latin typeface="+mn-lt"/>
                <a:ea typeface="+mn-ea"/>
                <a:cs typeface="+mn-cs"/>
              </a:rPr>
              <a:t>Brigette A. Martini, Chet Lide, Lara Owens, Patrick Walsh, Ben Delwiche and Allison Payne</a:t>
            </a: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p:txBody>
      </p:sp>
      <p:pic>
        <p:nvPicPr>
          <p:cNvPr id="3" name="Picture 2" descr="P9070303.JPG"/>
          <p:cNvPicPr>
            <a:picLocks noChangeAspect="1"/>
          </p:cNvPicPr>
          <p:nvPr/>
        </p:nvPicPr>
        <p:blipFill>
          <a:blip r:embed="rId2" cstate="screen"/>
          <a:stretch>
            <a:fillRect/>
          </a:stretch>
        </p:blipFill>
        <p:spPr>
          <a:xfrm>
            <a:off x="4571998" y="3583377"/>
            <a:ext cx="4144489" cy="310836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Surface Elevation – LiDAR (1m)</a:t>
            </a:r>
          </a:p>
        </p:txBody>
      </p:sp>
      <p:sp>
        <p:nvSpPr>
          <p:cNvPr id="4" name="Slide Number Placeholder 3"/>
          <p:cNvSpPr>
            <a:spLocks noGrp="1"/>
          </p:cNvSpPr>
          <p:nvPr>
            <p:ph type="sldNum" sz="quarter" idx="4294967295"/>
          </p:nvPr>
        </p:nvSpPr>
        <p:spPr>
          <a:xfrm>
            <a:off x="6934200" y="6248400"/>
            <a:ext cx="1905000" cy="457200"/>
          </a:xfrm>
          <a:prstGeom prst="rect">
            <a:avLst/>
          </a:prstGeom>
        </p:spPr>
        <p:txBody>
          <a:bodyPr/>
          <a:lstStyle/>
          <a:p>
            <a:pPr>
              <a:defRPr/>
            </a:pPr>
            <a:fld id="{BF330E70-A276-431C-A144-53AF804CEDA4}" type="slidenum">
              <a:rPr lang="ar-SA" smtClean="0"/>
              <a:pPr>
                <a:defRPr/>
              </a:pPr>
              <a:t>9</a:t>
            </a:fld>
            <a:endParaRPr lang="en-US"/>
          </a:p>
        </p:txBody>
      </p:sp>
      <p:sp>
        <p:nvSpPr>
          <p:cNvPr id="14340" name="Text Box 28"/>
          <p:cNvSpPr txBox="1">
            <a:spLocks noChangeArrowheads="1"/>
          </p:cNvSpPr>
          <p:nvPr/>
        </p:nvSpPr>
        <p:spPr bwMode="auto">
          <a:xfrm>
            <a:off x="2170113" y="5540375"/>
            <a:ext cx="2478087" cy="708025"/>
          </a:xfrm>
          <a:prstGeom prst="rect">
            <a:avLst/>
          </a:prstGeom>
          <a:noFill/>
          <a:ln w="9525" algn="ctr">
            <a:noFill/>
            <a:miter lim="800000"/>
            <a:headEnd/>
            <a:tailEnd/>
          </a:ln>
        </p:spPr>
        <p:txBody>
          <a:bodyPr wrap="none" anchor="b">
            <a:spAutoFit/>
          </a:bodyPr>
          <a:lstStyle/>
          <a:p>
            <a:r>
              <a:rPr lang="en-US" sz="2000" i="1">
                <a:solidFill>
                  <a:srgbClr val="5F5F5F"/>
                </a:solidFill>
              </a:rPr>
              <a:t>0.5 m LiDAR </a:t>
            </a:r>
          </a:p>
          <a:p>
            <a:r>
              <a:rPr lang="en-US" sz="2000" i="1">
                <a:solidFill>
                  <a:srgbClr val="5F5F5F"/>
                </a:solidFill>
              </a:rPr>
              <a:t>Humboldt Valley, NV</a:t>
            </a:r>
          </a:p>
        </p:txBody>
      </p:sp>
      <p:pic>
        <p:nvPicPr>
          <p:cNvPr id="14341" name="Picture 8" descr="GRC_fig2.jpg"/>
          <p:cNvPicPr>
            <a:picLocks noChangeAspect="1"/>
          </p:cNvPicPr>
          <p:nvPr/>
        </p:nvPicPr>
        <p:blipFill>
          <a:blip r:embed="rId3" cstate="screen"/>
          <a:srcRect/>
          <a:stretch>
            <a:fillRect/>
          </a:stretch>
        </p:blipFill>
        <p:spPr bwMode="auto">
          <a:xfrm>
            <a:off x="0" y="941388"/>
            <a:ext cx="9144000" cy="5916612"/>
          </a:xfrm>
          <a:prstGeom prst="rect">
            <a:avLst/>
          </a:prstGeom>
          <a:noFill/>
          <a:ln w="9525">
            <a:noFill/>
            <a:miter lim="800000"/>
            <a:headEnd/>
            <a:tailEnd/>
          </a:ln>
        </p:spPr>
      </p:pic>
      <p:pic>
        <p:nvPicPr>
          <p:cNvPr id="6" name="Picture 13" descr="fault_sm"/>
          <p:cNvPicPr>
            <a:picLocks noChangeAspect="1" noChangeArrowheads="1"/>
          </p:cNvPicPr>
          <p:nvPr/>
        </p:nvPicPr>
        <p:blipFill>
          <a:blip r:embed="rId4" cstate="screen"/>
          <a:srcRect/>
          <a:stretch>
            <a:fillRect/>
          </a:stretch>
        </p:blipFill>
        <p:spPr bwMode="auto">
          <a:xfrm>
            <a:off x="0" y="1066800"/>
            <a:ext cx="4165600" cy="3124200"/>
          </a:xfrm>
          <a:prstGeom prst="rect">
            <a:avLst/>
          </a:prstGeom>
          <a:noFill/>
          <a:ln w="9525">
            <a:solidFill>
              <a:schemeClr val="tx2"/>
            </a:solidFill>
            <a:miter lim="800000"/>
            <a:headEnd/>
            <a:tailEnd/>
          </a:ln>
        </p:spPr>
      </p:pic>
      <p:grpSp>
        <p:nvGrpSpPr>
          <p:cNvPr id="2" name="Group 10"/>
          <p:cNvGrpSpPr>
            <a:grpSpLocks/>
          </p:cNvGrpSpPr>
          <p:nvPr/>
        </p:nvGrpSpPr>
        <p:grpSpPr bwMode="auto">
          <a:xfrm>
            <a:off x="228600" y="1143000"/>
            <a:ext cx="3886200" cy="2667000"/>
            <a:chOff x="228600" y="1143000"/>
            <a:chExt cx="3886200" cy="2667000"/>
          </a:xfrm>
        </p:grpSpPr>
        <p:grpSp>
          <p:nvGrpSpPr>
            <p:cNvPr id="3" name="Group 17"/>
            <p:cNvGrpSpPr>
              <a:grpSpLocks/>
            </p:cNvGrpSpPr>
            <p:nvPr/>
          </p:nvGrpSpPr>
          <p:grpSpPr bwMode="auto">
            <a:xfrm>
              <a:off x="228600" y="1371600"/>
              <a:ext cx="3886200" cy="2438400"/>
              <a:chOff x="2352" y="1104"/>
              <a:chExt cx="3072" cy="2160"/>
            </a:xfrm>
          </p:grpSpPr>
          <p:sp>
            <p:nvSpPr>
              <p:cNvPr id="14350" name="Line 15"/>
              <p:cNvSpPr>
                <a:spLocks noChangeShapeType="1"/>
              </p:cNvSpPr>
              <p:nvPr/>
            </p:nvSpPr>
            <p:spPr bwMode="auto">
              <a:xfrm>
                <a:off x="2352" y="1104"/>
                <a:ext cx="528" cy="1728"/>
              </a:xfrm>
              <a:prstGeom prst="line">
                <a:avLst/>
              </a:prstGeom>
              <a:noFill/>
              <a:ln w="28575">
                <a:solidFill>
                  <a:srgbClr val="FF0000"/>
                </a:solidFill>
                <a:prstDash val="dash"/>
                <a:round/>
                <a:headEnd/>
                <a:tailEnd/>
              </a:ln>
            </p:spPr>
            <p:txBody>
              <a:bodyPr anchor="b"/>
              <a:lstStyle/>
              <a:p>
                <a:endParaRPr lang="en-US"/>
              </a:p>
            </p:txBody>
          </p:sp>
          <p:sp>
            <p:nvSpPr>
              <p:cNvPr id="14351" name="Line 16"/>
              <p:cNvSpPr>
                <a:spLocks noChangeShapeType="1"/>
              </p:cNvSpPr>
              <p:nvPr/>
            </p:nvSpPr>
            <p:spPr bwMode="auto">
              <a:xfrm>
                <a:off x="4896" y="1536"/>
                <a:ext cx="528" cy="1728"/>
              </a:xfrm>
              <a:prstGeom prst="line">
                <a:avLst/>
              </a:prstGeom>
              <a:noFill/>
              <a:ln w="28575">
                <a:solidFill>
                  <a:srgbClr val="FF0000"/>
                </a:solidFill>
                <a:prstDash val="dash"/>
                <a:round/>
                <a:headEnd/>
                <a:tailEnd/>
              </a:ln>
            </p:spPr>
            <p:txBody>
              <a:bodyPr anchor="b"/>
              <a:lstStyle/>
              <a:p>
                <a:endParaRPr lang="en-US"/>
              </a:p>
            </p:txBody>
          </p:sp>
        </p:grpSp>
        <p:sp>
          <p:nvSpPr>
            <p:cNvPr id="14349" name="TextBox 9"/>
            <p:cNvSpPr txBox="1">
              <a:spLocks noChangeArrowheads="1"/>
            </p:cNvSpPr>
            <p:nvPr/>
          </p:nvSpPr>
          <p:spPr bwMode="auto">
            <a:xfrm>
              <a:off x="2971800" y="1143000"/>
              <a:ext cx="1087157" cy="307777"/>
            </a:xfrm>
            <a:prstGeom prst="rect">
              <a:avLst/>
            </a:prstGeom>
            <a:noFill/>
            <a:ln w="9525">
              <a:noFill/>
              <a:miter lim="800000"/>
              <a:headEnd/>
              <a:tailEnd/>
            </a:ln>
          </p:spPr>
          <p:txBody>
            <a:bodyPr wrap="none">
              <a:spAutoFit/>
            </a:bodyPr>
            <a:lstStyle/>
            <a:p>
              <a:r>
                <a:rPr lang="en-US" sz="1400" b="1">
                  <a:solidFill>
                    <a:srgbClr val="FF0000"/>
                  </a:solidFill>
                </a:rPr>
                <a:t>251, 75SE</a:t>
              </a:r>
            </a:p>
          </p:txBody>
        </p:sp>
      </p:grpSp>
      <p:pic>
        <p:nvPicPr>
          <p:cNvPr id="12" name="Picture 11" descr="fault_middle_cyn"/>
          <p:cNvPicPr>
            <a:picLocks noChangeAspect="1" noChangeArrowheads="1"/>
          </p:cNvPicPr>
          <p:nvPr/>
        </p:nvPicPr>
        <p:blipFill>
          <a:blip r:embed="rId5" cstate="screen"/>
          <a:srcRect/>
          <a:stretch>
            <a:fillRect/>
          </a:stretch>
        </p:blipFill>
        <p:spPr bwMode="auto">
          <a:xfrm>
            <a:off x="6019800" y="1066800"/>
            <a:ext cx="2857500" cy="3810000"/>
          </a:xfrm>
          <a:prstGeom prst="rect">
            <a:avLst/>
          </a:prstGeom>
          <a:noFill/>
          <a:ln w="9525">
            <a:solidFill>
              <a:schemeClr val="tx2"/>
            </a:solidFill>
            <a:miter lim="800000"/>
            <a:headEnd/>
            <a:tailEnd/>
          </a:ln>
        </p:spPr>
      </p:pic>
      <p:grpSp>
        <p:nvGrpSpPr>
          <p:cNvPr id="5" name="Group 14"/>
          <p:cNvGrpSpPr>
            <a:grpSpLocks/>
          </p:cNvGrpSpPr>
          <p:nvPr/>
        </p:nvGrpSpPr>
        <p:grpSpPr bwMode="auto">
          <a:xfrm>
            <a:off x="6096000" y="1066800"/>
            <a:ext cx="2776538" cy="2667000"/>
            <a:chOff x="6096000" y="1066800"/>
            <a:chExt cx="2776266" cy="2667000"/>
          </a:xfrm>
        </p:grpSpPr>
        <p:sp>
          <p:nvSpPr>
            <p:cNvPr id="14346" name="Line 12"/>
            <p:cNvSpPr>
              <a:spLocks noChangeShapeType="1"/>
            </p:cNvSpPr>
            <p:nvPr/>
          </p:nvSpPr>
          <p:spPr bwMode="auto">
            <a:xfrm flipH="1">
              <a:off x="6096000" y="1828800"/>
              <a:ext cx="1905000" cy="1905000"/>
            </a:xfrm>
            <a:prstGeom prst="line">
              <a:avLst/>
            </a:prstGeom>
            <a:noFill/>
            <a:ln w="28575">
              <a:solidFill>
                <a:srgbClr val="FF0000"/>
              </a:solidFill>
              <a:prstDash val="dash"/>
              <a:round/>
              <a:headEnd/>
              <a:tailEnd/>
            </a:ln>
          </p:spPr>
          <p:txBody>
            <a:bodyPr anchor="b"/>
            <a:lstStyle/>
            <a:p>
              <a:endParaRPr lang="en-US"/>
            </a:p>
          </p:txBody>
        </p:sp>
        <p:sp>
          <p:nvSpPr>
            <p:cNvPr id="14347" name="TextBox 13"/>
            <p:cNvSpPr txBox="1">
              <a:spLocks noChangeArrowheads="1"/>
            </p:cNvSpPr>
            <p:nvPr/>
          </p:nvSpPr>
          <p:spPr bwMode="auto">
            <a:xfrm>
              <a:off x="7620000" y="1066800"/>
              <a:ext cx="1252266" cy="338554"/>
            </a:xfrm>
            <a:prstGeom prst="rect">
              <a:avLst/>
            </a:prstGeom>
            <a:noFill/>
            <a:ln w="9525">
              <a:noFill/>
              <a:miter lim="800000"/>
              <a:headEnd/>
              <a:tailEnd/>
            </a:ln>
          </p:spPr>
          <p:txBody>
            <a:bodyPr wrap="none">
              <a:spAutoFit/>
            </a:bodyPr>
            <a:lstStyle/>
            <a:p>
              <a:r>
                <a:rPr lang="en-US" sz="1600" b="1">
                  <a:solidFill>
                    <a:srgbClr val="FF0000"/>
                  </a:solidFill>
                </a:rPr>
                <a:t>295, 60NE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Surface Elevation – LiDAR (1m)</a:t>
            </a:r>
          </a:p>
        </p:txBody>
      </p:sp>
      <p:sp>
        <p:nvSpPr>
          <p:cNvPr id="4" name="Slide Number Placeholder 3"/>
          <p:cNvSpPr>
            <a:spLocks noGrp="1"/>
          </p:cNvSpPr>
          <p:nvPr>
            <p:ph type="sldNum" sz="quarter" idx="4294967295"/>
          </p:nvPr>
        </p:nvSpPr>
        <p:spPr>
          <a:xfrm>
            <a:off x="6934200" y="6248400"/>
            <a:ext cx="1905000" cy="457200"/>
          </a:xfrm>
          <a:prstGeom prst="rect">
            <a:avLst/>
          </a:prstGeom>
        </p:spPr>
        <p:txBody>
          <a:bodyPr/>
          <a:lstStyle/>
          <a:p>
            <a:pPr>
              <a:defRPr/>
            </a:pPr>
            <a:fld id="{8943D651-D807-4DE1-8794-48E229F9CDAD}" type="slidenum">
              <a:rPr lang="ar-SA" smtClean="0"/>
              <a:pPr>
                <a:defRPr/>
              </a:pPr>
              <a:t>10</a:t>
            </a:fld>
            <a:endParaRPr lang="en-US"/>
          </a:p>
        </p:txBody>
      </p:sp>
      <p:sp>
        <p:nvSpPr>
          <p:cNvPr id="15364" name="Text Box 28"/>
          <p:cNvSpPr txBox="1">
            <a:spLocks noChangeArrowheads="1"/>
          </p:cNvSpPr>
          <p:nvPr/>
        </p:nvSpPr>
        <p:spPr bwMode="auto">
          <a:xfrm>
            <a:off x="2170113" y="5540375"/>
            <a:ext cx="2478087" cy="708025"/>
          </a:xfrm>
          <a:prstGeom prst="rect">
            <a:avLst/>
          </a:prstGeom>
          <a:noFill/>
          <a:ln w="9525" algn="ctr">
            <a:noFill/>
            <a:miter lim="800000"/>
            <a:headEnd/>
            <a:tailEnd/>
          </a:ln>
        </p:spPr>
        <p:txBody>
          <a:bodyPr wrap="none" anchor="b">
            <a:spAutoFit/>
          </a:bodyPr>
          <a:lstStyle/>
          <a:p>
            <a:r>
              <a:rPr lang="en-US" sz="2000" i="1">
                <a:solidFill>
                  <a:srgbClr val="5F5F5F"/>
                </a:solidFill>
              </a:rPr>
              <a:t>0.5 m LiDAR </a:t>
            </a:r>
          </a:p>
          <a:p>
            <a:r>
              <a:rPr lang="en-US" sz="2000" i="1">
                <a:solidFill>
                  <a:srgbClr val="5F5F5F"/>
                </a:solidFill>
              </a:rPr>
              <a:t>Humboldt Valley, NV</a:t>
            </a:r>
          </a:p>
        </p:txBody>
      </p:sp>
      <p:pic>
        <p:nvPicPr>
          <p:cNvPr id="15365" name="Picture 8" descr="GRC_fig2.jpg"/>
          <p:cNvPicPr>
            <a:picLocks noChangeAspect="1"/>
          </p:cNvPicPr>
          <p:nvPr/>
        </p:nvPicPr>
        <p:blipFill>
          <a:blip r:embed="rId3" cstate="screen"/>
          <a:srcRect/>
          <a:stretch>
            <a:fillRect/>
          </a:stretch>
        </p:blipFill>
        <p:spPr bwMode="auto">
          <a:xfrm>
            <a:off x="0" y="941388"/>
            <a:ext cx="9144000" cy="5916612"/>
          </a:xfrm>
          <a:prstGeom prst="rect">
            <a:avLst/>
          </a:prstGeom>
          <a:noFill/>
          <a:ln w="9525">
            <a:noFill/>
            <a:miter lim="800000"/>
            <a:headEnd/>
            <a:tailEnd/>
          </a:ln>
        </p:spPr>
      </p:pic>
      <p:grpSp>
        <p:nvGrpSpPr>
          <p:cNvPr id="2" name="Group 23"/>
          <p:cNvGrpSpPr>
            <a:grpSpLocks/>
          </p:cNvGrpSpPr>
          <p:nvPr/>
        </p:nvGrpSpPr>
        <p:grpSpPr bwMode="auto">
          <a:xfrm>
            <a:off x="1447800" y="990600"/>
            <a:ext cx="3760788" cy="2819400"/>
            <a:chOff x="1447800" y="990600"/>
            <a:chExt cx="3760552" cy="2819400"/>
          </a:xfrm>
        </p:grpSpPr>
        <p:pic>
          <p:nvPicPr>
            <p:cNvPr id="16" name="Picture 15" descr="IMG_0026.JPG"/>
            <p:cNvPicPr>
              <a:picLocks noChangeAspect="1"/>
            </p:cNvPicPr>
            <p:nvPr/>
          </p:nvPicPr>
          <p:blipFill>
            <a:blip r:embed="rId4" cstate="screen"/>
            <a:stretch>
              <a:fillRect/>
            </a:stretch>
          </p:blipFill>
          <p:spPr>
            <a:xfrm>
              <a:off x="1447800" y="990600"/>
              <a:ext cx="3760552" cy="2819400"/>
            </a:xfrm>
            <a:prstGeom prst="rect">
              <a:avLst/>
            </a:prstGeom>
            <a:ln>
              <a:noFill/>
            </a:ln>
            <a:effectLst>
              <a:outerShdw blurRad="292100" dist="139700" dir="2700000" algn="tl" rotWithShape="0">
                <a:srgbClr val="333333">
                  <a:alpha val="65000"/>
                </a:srgbClr>
              </a:outerShdw>
            </a:effectLst>
          </p:spPr>
        </p:pic>
        <p:sp>
          <p:nvSpPr>
            <p:cNvPr id="15374" name="TextBox 16"/>
            <p:cNvSpPr txBox="1">
              <a:spLocks noChangeArrowheads="1"/>
            </p:cNvSpPr>
            <p:nvPr/>
          </p:nvSpPr>
          <p:spPr bwMode="auto">
            <a:xfrm>
              <a:off x="1600200" y="1066800"/>
              <a:ext cx="1350050" cy="369332"/>
            </a:xfrm>
            <a:prstGeom prst="rect">
              <a:avLst/>
            </a:prstGeom>
            <a:noFill/>
            <a:ln w="9525">
              <a:noFill/>
              <a:miter lim="800000"/>
              <a:headEnd/>
              <a:tailEnd/>
            </a:ln>
          </p:spPr>
          <p:txBody>
            <a:bodyPr wrap="none">
              <a:spAutoFit/>
            </a:bodyPr>
            <a:lstStyle/>
            <a:p>
              <a:r>
                <a:rPr lang="en-US" sz="1800" b="1"/>
                <a:t>252, 71SE</a:t>
              </a:r>
            </a:p>
          </p:txBody>
        </p:sp>
      </p:grpSp>
      <p:pic>
        <p:nvPicPr>
          <p:cNvPr id="59396" name="Picture 4" descr="C:\Users\bmartini\Documents\My Documents\My Pictures\spurr_sep2010d\P9030188.JPG"/>
          <p:cNvPicPr>
            <a:picLocks noChangeAspect="1" noChangeArrowheads="1"/>
          </p:cNvPicPr>
          <p:nvPr/>
        </p:nvPicPr>
        <p:blipFill>
          <a:blip r:embed="rId5" cstate="screen"/>
          <a:srcRect/>
          <a:stretch>
            <a:fillRect/>
          </a:stretch>
        </p:blipFill>
        <p:spPr bwMode="auto">
          <a:xfrm>
            <a:off x="228600" y="1600200"/>
            <a:ext cx="6162675" cy="4621213"/>
          </a:xfrm>
          <a:prstGeom prst="rect">
            <a:avLst/>
          </a:prstGeom>
          <a:noFill/>
          <a:ln w="9525">
            <a:noFill/>
            <a:miter lim="800000"/>
            <a:headEnd/>
            <a:tailEnd/>
          </a:ln>
        </p:spPr>
      </p:pic>
      <p:sp>
        <p:nvSpPr>
          <p:cNvPr id="21" name="Freeform 20"/>
          <p:cNvSpPr>
            <a:spLocks/>
          </p:cNvSpPr>
          <p:nvPr/>
        </p:nvSpPr>
        <p:spPr bwMode="auto">
          <a:xfrm>
            <a:off x="214313" y="3582988"/>
            <a:ext cx="4013200" cy="633412"/>
          </a:xfrm>
          <a:custGeom>
            <a:avLst/>
            <a:gdLst>
              <a:gd name="T0" fmla="*/ 4011880 w 4013860"/>
              <a:gd name="T1" fmla="*/ 634740 h 632749"/>
              <a:gd name="T2" fmla="*/ 3976272 w 4013860"/>
              <a:gd name="T3" fmla="*/ 622828 h 632749"/>
              <a:gd name="T4" fmla="*/ 3893186 w 4013860"/>
              <a:gd name="T5" fmla="*/ 599002 h 632749"/>
              <a:gd name="T6" fmla="*/ 3857576 w 4013860"/>
              <a:gd name="T7" fmla="*/ 575177 h 632749"/>
              <a:gd name="T8" fmla="*/ 3786357 w 4013860"/>
              <a:gd name="T9" fmla="*/ 551352 h 632749"/>
              <a:gd name="T10" fmla="*/ 3715141 w 4013860"/>
              <a:gd name="T11" fmla="*/ 527526 h 632749"/>
              <a:gd name="T12" fmla="*/ 3667663 w 4013860"/>
              <a:gd name="T13" fmla="*/ 515613 h 632749"/>
              <a:gd name="T14" fmla="*/ 3596447 w 4013860"/>
              <a:gd name="T15" fmla="*/ 491788 h 632749"/>
              <a:gd name="T16" fmla="*/ 3560839 w 4013860"/>
              <a:gd name="T17" fmla="*/ 467963 h 632749"/>
              <a:gd name="T18" fmla="*/ 3442146 w 4013860"/>
              <a:gd name="T19" fmla="*/ 456049 h 632749"/>
              <a:gd name="T20" fmla="*/ 3370930 w 4013860"/>
              <a:gd name="T21" fmla="*/ 432224 h 632749"/>
              <a:gd name="T22" fmla="*/ 3323450 w 4013860"/>
              <a:gd name="T23" fmla="*/ 420311 h 632749"/>
              <a:gd name="T24" fmla="*/ 3252231 w 4013860"/>
              <a:gd name="T25" fmla="*/ 396487 h 632749"/>
              <a:gd name="T26" fmla="*/ 3169147 w 4013860"/>
              <a:gd name="T27" fmla="*/ 384574 h 632749"/>
              <a:gd name="T28" fmla="*/ 2943628 w 4013860"/>
              <a:gd name="T29" fmla="*/ 360749 h 632749"/>
              <a:gd name="T30" fmla="*/ 2682497 w 4013860"/>
              <a:gd name="T31" fmla="*/ 336923 h 632749"/>
              <a:gd name="T32" fmla="*/ 2575673 w 4013860"/>
              <a:gd name="T33" fmla="*/ 325010 h 632749"/>
              <a:gd name="T34" fmla="*/ 2433240 w 4013860"/>
              <a:gd name="T35" fmla="*/ 301185 h 632749"/>
              <a:gd name="T36" fmla="*/ 2338286 w 4013860"/>
              <a:gd name="T37" fmla="*/ 277360 h 632749"/>
              <a:gd name="T38" fmla="*/ 2267068 w 4013860"/>
              <a:gd name="T39" fmla="*/ 253534 h 632749"/>
              <a:gd name="T40" fmla="*/ 2231457 w 4013860"/>
              <a:gd name="T41" fmla="*/ 241622 h 632749"/>
              <a:gd name="T42" fmla="*/ 2160241 w 4013860"/>
              <a:gd name="T43" fmla="*/ 229708 h 632749"/>
              <a:gd name="T44" fmla="*/ 1970332 w 4013860"/>
              <a:gd name="T45" fmla="*/ 217796 h 632749"/>
              <a:gd name="T46" fmla="*/ 1424337 w 4013860"/>
              <a:gd name="T47" fmla="*/ 205883 h 632749"/>
              <a:gd name="T48" fmla="*/ 1317510 w 4013860"/>
              <a:gd name="T49" fmla="*/ 182058 h 632749"/>
              <a:gd name="T50" fmla="*/ 1281902 w 4013860"/>
              <a:gd name="T51" fmla="*/ 170146 h 632749"/>
              <a:gd name="T52" fmla="*/ 1175078 w 4013860"/>
              <a:gd name="T53" fmla="*/ 158232 h 632749"/>
              <a:gd name="T54" fmla="*/ 1080123 w 4013860"/>
              <a:gd name="T55" fmla="*/ 122494 h 632749"/>
              <a:gd name="T56" fmla="*/ 1032643 w 4013860"/>
              <a:gd name="T57" fmla="*/ 110582 h 632749"/>
              <a:gd name="T58" fmla="*/ 878342 w 4013860"/>
              <a:gd name="T59" fmla="*/ 86757 h 632749"/>
              <a:gd name="T60" fmla="*/ 652822 w 4013860"/>
              <a:gd name="T61" fmla="*/ 51017 h 632749"/>
              <a:gd name="T62" fmla="*/ 545995 w 4013860"/>
              <a:gd name="T63" fmla="*/ 39106 h 632749"/>
              <a:gd name="T64" fmla="*/ 391694 w 4013860"/>
              <a:gd name="T65" fmla="*/ 15280 h 632749"/>
              <a:gd name="T66" fmla="*/ 332344 w 4013860"/>
              <a:gd name="T67" fmla="*/ 3369 h 632749"/>
              <a:gd name="T68" fmla="*/ 0 w 4013860"/>
              <a:gd name="T69" fmla="*/ 3369 h 6327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13860"/>
              <a:gd name="T106" fmla="*/ 0 h 632749"/>
              <a:gd name="T107" fmla="*/ 4013860 w 4013860"/>
              <a:gd name="T108" fmla="*/ 632749 h 6327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13860" h="632749">
                <a:moveTo>
                  <a:pt x="4013860" y="632749"/>
                </a:moveTo>
                <a:cubicBezTo>
                  <a:pt x="4001985" y="628791"/>
                  <a:pt x="3990270" y="624313"/>
                  <a:pt x="3978234" y="620874"/>
                </a:cubicBezTo>
                <a:cubicBezTo>
                  <a:pt x="3960470" y="615799"/>
                  <a:pt x="3914094" y="606617"/>
                  <a:pt x="3895106" y="597123"/>
                </a:cubicBezTo>
                <a:cubicBezTo>
                  <a:pt x="3882341" y="590740"/>
                  <a:pt x="3872522" y="579169"/>
                  <a:pt x="3859480" y="573373"/>
                </a:cubicBezTo>
                <a:cubicBezTo>
                  <a:pt x="3836602" y="563205"/>
                  <a:pt x="3811979" y="557539"/>
                  <a:pt x="3788228" y="549622"/>
                </a:cubicBezTo>
                <a:lnTo>
                  <a:pt x="3716976" y="525871"/>
                </a:lnTo>
                <a:cubicBezTo>
                  <a:pt x="3701493" y="520710"/>
                  <a:pt x="3685108" y="518686"/>
                  <a:pt x="3669475" y="513996"/>
                </a:cubicBezTo>
                <a:cubicBezTo>
                  <a:pt x="3645495" y="506802"/>
                  <a:pt x="3621974" y="498162"/>
                  <a:pt x="3598223" y="490245"/>
                </a:cubicBezTo>
                <a:cubicBezTo>
                  <a:pt x="3584683" y="485732"/>
                  <a:pt x="3576504" y="469704"/>
                  <a:pt x="3562597" y="466495"/>
                </a:cubicBezTo>
                <a:cubicBezTo>
                  <a:pt x="3523834" y="457550"/>
                  <a:pt x="3483428" y="458578"/>
                  <a:pt x="3443844" y="454619"/>
                </a:cubicBezTo>
                <a:lnTo>
                  <a:pt x="3372592" y="430869"/>
                </a:lnTo>
                <a:cubicBezTo>
                  <a:pt x="3357108" y="425708"/>
                  <a:pt x="3340724" y="423683"/>
                  <a:pt x="3325091" y="418993"/>
                </a:cubicBezTo>
                <a:cubicBezTo>
                  <a:pt x="3301112" y="411799"/>
                  <a:pt x="3277590" y="403160"/>
                  <a:pt x="3253839" y="395243"/>
                </a:cubicBezTo>
                <a:cubicBezTo>
                  <a:pt x="3227285" y="386392"/>
                  <a:pt x="3198457" y="387066"/>
                  <a:pt x="3170712" y="383367"/>
                </a:cubicBezTo>
                <a:cubicBezTo>
                  <a:pt x="3059523" y="368542"/>
                  <a:pt x="3070229" y="370994"/>
                  <a:pt x="2945080" y="359617"/>
                </a:cubicBezTo>
                <a:cubicBezTo>
                  <a:pt x="2835165" y="322976"/>
                  <a:pt x="2939043" y="354096"/>
                  <a:pt x="2683823" y="335866"/>
                </a:cubicBezTo>
                <a:cubicBezTo>
                  <a:pt x="2648069" y="333312"/>
                  <a:pt x="2612430" y="329060"/>
                  <a:pt x="2576945" y="323991"/>
                </a:cubicBezTo>
                <a:cubicBezTo>
                  <a:pt x="2529272" y="317181"/>
                  <a:pt x="2434441" y="300240"/>
                  <a:pt x="2434441" y="300240"/>
                </a:cubicBezTo>
                <a:cubicBezTo>
                  <a:pt x="2326330" y="264204"/>
                  <a:pt x="2497091" y="319486"/>
                  <a:pt x="2339439" y="276490"/>
                </a:cubicBezTo>
                <a:cubicBezTo>
                  <a:pt x="2315286" y="269903"/>
                  <a:pt x="2291938" y="260656"/>
                  <a:pt x="2268187" y="252739"/>
                </a:cubicBezTo>
                <a:lnTo>
                  <a:pt x="2232561" y="240864"/>
                </a:lnTo>
                <a:cubicBezTo>
                  <a:pt x="2209718" y="233250"/>
                  <a:pt x="2185288" y="231168"/>
                  <a:pt x="2161309" y="228988"/>
                </a:cubicBezTo>
                <a:cubicBezTo>
                  <a:pt x="2098111" y="223243"/>
                  <a:pt x="2034730" y="219159"/>
                  <a:pt x="1971304" y="217113"/>
                </a:cubicBezTo>
                <a:cubicBezTo>
                  <a:pt x="1789267" y="211241"/>
                  <a:pt x="1607127" y="209196"/>
                  <a:pt x="1425039" y="205238"/>
                </a:cubicBezTo>
                <a:cubicBezTo>
                  <a:pt x="1344845" y="178505"/>
                  <a:pt x="1443550" y="209350"/>
                  <a:pt x="1318161" y="181487"/>
                </a:cubicBezTo>
                <a:cubicBezTo>
                  <a:pt x="1305941" y="178772"/>
                  <a:pt x="1294882" y="171670"/>
                  <a:pt x="1282535" y="169612"/>
                </a:cubicBezTo>
                <a:cubicBezTo>
                  <a:pt x="1247177" y="163719"/>
                  <a:pt x="1211283" y="161695"/>
                  <a:pt x="1175657" y="157736"/>
                </a:cubicBezTo>
                <a:cubicBezTo>
                  <a:pt x="1053731" y="127255"/>
                  <a:pt x="1204852" y="168684"/>
                  <a:pt x="1080654" y="122110"/>
                </a:cubicBezTo>
                <a:cubicBezTo>
                  <a:pt x="1065372" y="116379"/>
                  <a:pt x="1049157" y="113436"/>
                  <a:pt x="1033153" y="110235"/>
                </a:cubicBezTo>
                <a:cubicBezTo>
                  <a:pt x="991974" y="101999"/>
                  <a:pt x="918683" y="92186"/>
                  <a:pt x="878774" y="86484"/>
                </a:cubicBezTo>
                <a:cubicBezTo>
                  <a:pt x="785078" y="55253"/>
                  <a:pt x="842912" y="71943"/>
                  <a:pt x="653143" y="50858"/>
                </a:cubicBezTo>
                <a:lnTo>
                  <a:pt x="546265" y="38983"/>
                </a:lnTo>
                <a:cubicBezTo>
                  <a:pt x="447381" y="14263"/>
                  <a:pt x="551457" y="38028"/>
                  <a:pt x="391886" y="15232"/>
                </a:cubicBezTo>
                <a:cubicBezTo>
                  <a:pt x="371905" y="12377"/>
                  <a:pt x="352684" y="3968"/>
                  <a:pt x="332509" y="3357"/>
                </a:cubicBezTo>
                <a:cubicBezTo>
                  <a:pt x="221724" y="0"/>
                  <a:pt x="110836" y="3357"/>
                  <a:pt x="0" y="3357"/>
                </a:cubicBezTo>
              </a:path>
            </a:pathLst>
          </a:custGeom>
          <a:noFill/>
          <a:ln w="9525" cap="flat" cmpd="sng" algn="ctr">
            <a:solidFill>
              <a:srgbClr val="FF0000"/>
            </a:solidFill>
            <a:prstDash val="sysDash"/>
            <a:round/>
            <a:headEnd type="none" w="med" len="med"/>
            <a:tailEnd type="none" w="med" len="med"/>
          </a:ln>
        </p:spPr>
        <p:txBody>
          <a:bodyPr anchor="b"/>
          <a:lstStyle/>
          <a:p>
            <a:endParaRPr lang="en-US"/>
          </a:p>
        </p:txBody>
      </p:sp>
      <p:sp>
        <p:nvSpPr>
          <p:cNvPr id="15369" name="Freeform 22"/>
          <p:cNvSpPr>
            <a:spLocks/>
          </p:cNvSpPr>
          <p:nvPr/>
        </p:nvSpPr>
        <p:spPr bwMode="auto">
          <a:xfrm>
            <a:off x="4240213" y="4227513"/>
            <a:ext cx="474662" cy="134937"/>
          </a:xfrm>
          <a:custGeom>
            <a:avLst/>
            <a:gdLst>
              <a:gd name="T0" fmla="*/ 0 w 475013"/>
              <a:gd name="T1" fmla="*/ 0 h 135428"/>
              <a:gd name="T2" fmla="*/ 94793 w 475013"/>
              <a:gd name="T3" fmla="*/ 23493 h 135428"/>
              <a:gd name="T4" fmla="*/ 130339 w 475013"/>
              <a:gd name="T5" fmla="*/ 46986 h 135428"/>
              <a:gd name="T6" fmla="*/ 201433 w 475013"/>
              <a:gd name="T7" fmla="*/ 70481 h 135428"/>
              <a:gd name="T8" fmla="*/ 248830 w 475013"/>
              <a:gd name="T9" fmla="*/ 93973 h 135428"/>
              <a:gd name="T10" fmla="*/ 319923 w 475013"/>
              <a:gd name="T11" fmla="*/ 105719 h 135428"/>
              <a:gd name="T12" fmla="*/ 473961 w 475013"/>
              <a:gd name="T13" fmla="*/ 129212 h 135428"/>
              <a:gd name="T14" fmla="*/ 0 60000 65536"/>
              <a:gd name="T15" fmla="*/ 0 60000 65536"/>
              <a:gd name="T16" fmla="*/ 0 60000 65536"/>
              <a:gd name="T17" fmla="*/ 0 60000 65536"/>
              <a:gd name="T18" fmla="*/ 0 60000 65536"/>
              <a:gd name="T19" fmla="*/ 0 60000 65536"/>
              <a:gd name="T20" fmla="*/ 0 60000 65536"/>
              <a:gd name="T21" fmla="*/ 0 w 475013"/>
              <a:gd name="T22" fmla="*/ 0 h 135428"/>
              <a:gd name="T23" fmla="*/ 475013 w 475013"/>
              <a:gd name="T24" fmla="*/ 135428 h 1354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5013" h="135428">
                <a:moveTo>
                  <a:pt x="0" y="0"/>
                </a:moveTo>
                <a:cubicBezTo>
                  <a:pt x="22581" y="4516"/>
                  <a:pt x="70660" y="11579"/>
                  <a:pt x="95003" y="23750"/>
                </a:cubicBezTo>
                <a:cubicBezTo>
                  <a:pt x="107768" y="30133"/>
                  <a:pt x="117586" y="41704"/>
                  <a:pt x="130628" y="47501"/>
                </a:cubicBezTo>
                <a:cubicBezTo>
                  <a:pt x="153506" y="57669"/>
                  <a:pt x="179487" y="60056"/>
                  <a:pt x="201880" y="71252"/>
                </a:cubicBezTo>
                <a:cubicBezTo>
                  <a:pt x="217714" y="79169"/>
                  <a:pt x="232426" y="89915"/>
                  <a:pt x="249382" y="95002"/>
                </a:cubicBezTo>
                <a:cubicBezTo>
                  <a:pt x="272445" y="101921"/>
                  <a:pt x="297090" y="101833"/>
                  <a:pt x="320634" y="106878"/>
                </a:cubicBezTo>
                <a:cubicBezTo>
                  <a:pt x="453868" y="135428"/>
                  <a:pt x="371455" y="130628"/>
                  <a:pt x="475013" y="130628"/>
                </a:cubicBezTo>
              </a:path>
            </a:pathLst>
          </a:custGeom>
          <a:noFill/>
          <a:ln w="9525" cap="flat" cmpd="sng" algn="ctr">
            <a:solidFill>
              <a:srgbClr val="FF0000"/>
            </a:solidFill>
            <a:prstDash val="sysDash"/>
            <a:round/>
            <a:headEnd type="none" w="med" len="med"/>
            <a:tailEnd type="none" w="med" len="med"/>
          </a:ln>
        </p:spPr>
        <p:txBody>
          <a:bodyPr anchor="b"/>
          <a:lstStyle/>
          <a:p>
            <a:endParaRPr lang="en-US"/>
          </a:p>
        </p:txBody>
      </p:sp>
      <p:pic>
        <p:nvPicPr>
          <p:cNvPr id="59394" name="Picture 2" descr="C:\Users\bmartini\Documents\My Documents\My Pictures\spurr_sep2010d\P9040218.JPG"/>
          <p:cNvPicPr>
            <a:picLocks noChangeAspect="1" noChangeArrowheads="1"/>
          </p:cNvPicPr>
          <p:nvPr/>
        </p:nvPicPr>
        <p:blipFill>
          <a:blip r:embed="rId6" cstate="screen"/>
          <a:srcRect/>
          <a:stretch>
            <a:fillRect/>
          </a:stretch>
        </p:blipFill>
        <p:spPr bwMode="auto">
          <a:xfrm>
            <a:off x="838200" y="1295400"/>
            <a:ext cx="5080000" cy="3810000"/>
          </a:xfrm>
          <a:prstGeom prst="rect">
            <a:avLst/>
          </a:prstGeom>
          <a:noFill/>
          <a:ln w="9525">
            <a:noFill/>
            <a:miter lim="800000"/>
            <a:headEnd/>
            <a:tailEnd/>
          </a:ln>
        </p:spPr>
      </p:pic>
      <p:pic>
        <p:nvPicPr>
          <p:cNvPr id="59397" name="Picture 5" descr="C:\Users\bmartini\Documents\My Documents\My Pictures\spurr_sep2010d\P9030184.JPG"/>
          <p:cNvPicPr>
            <a:picLocks noChangeAspect="1" noChangeArrowheads="1"/>
          </p:cNvPicPr>
          <p:nvPr/>
        </p:nvPicPr>
        <p:blipFill>
          <a:blip r:embed="rId7" cstate="screen"/>
          <a:srcRect/>
          <a:stretch>
            <a:fillRect/>
          </a:stretch>
        </p:blipFill>
        <p:spPr bwMode="auto">
          <a:xfrm>
            <a:off x="152400" y="1143000"/>
            <a:ext cx="6502400" cy="4876800"/>
          </a:xfrm>
          <a:prstGeom prst="rect">
            <a:avLst/>
          </a:prstGeom>
          <a:noFill/>
          <a:ln w="9525">
            <a:noFill/>
            <a:miter lim="800000"/>
            <a:headEnd/>
            <a:tailEnd/>
          </a:ln>
        </p:spPr>
      </p:pic>
      <p:sp>
        <p:nvSpPr>
          <p:cNvPr id="27" name="Freeform 26"/>
          <p:cNvSpPr>
            <a:spLocks/>
          </p:cNvSpPr>
          <p:nvPr/>
        </p:nvSpPr>
        <p:spPr bwMode="auto">
          <a:xfrm>
            <a:off x="2043113" y="2684463"/>
            <a:ext cx="1328737" cy="2470150"/>
          </a:xfrm>
          <a:custGeom>
            <a:avLst/>
            <a:gdLst>
              <a:gd name="T0" fmla="*/ 1326143 w 1330036"/>
              <a:gd name="T1" fmla="*/ 0 h 2470371"/>
              <a:gd name="T2" fmla="*/ 1255100 w 1330036"/>
              <a:gd name="T3" fmla="*/ 11873 h 2470371"/>
              <a:gd name="T4" fmla="*/ 1089332 w 1330036"/>
              <a:gd name="T5" fmla="*/ 35617 h 2470371"/>
              <a:gd name="T6" fmla="*/ 1018287 w 1330036"/>
              <a:gd name="T7" fmla="*/ 59362 h 2470371"/>
              <a:gd name="T8" fmla="*/ 935404 w 1330036"/>
              <a:gd name="T9" fmla="*/ 83107 h 2470371"/>
              <a:gd name="T10" fmla="*/ 828840 w 1330036"/>
              <a:gd name="T11" fmla="*/ 94979 h 2470371"/>
              <a:gd name="T12" fmla="*/ 745955 w 1330036"/>
              <a:gd name="T13" fmla="*/ 118721 h 2470371"/>
              <a:gd name="T14" fmla="*/ 710433 w 1330036"/>
              <a:gd name="T15" fmla="*/ 130593 h 2470371"/>
              <a:gd name="T16" fmla="*/ 663072 w 1330036"/>
              <a:gd name="T17" fmla="*/ 142465 h 2470371"/>
              <a:gd name="T18" fmla="*/ 627550 w 1330036"/>
              <a:gd name="T19" fmla="*/ 154338 h 2470371"/>
              <a:gd name="T20" fmla="*/ 556506 w 1330036"/>
              <a:gd name="T21" fmla="*/ 166210 h 2470371"/>
              <a:gd name="T22" fmla="*/ 520985 w 1330036"/>
              <a:gd name="T23" fmla="*/ 178082 h 2470371"/>
              <a:gd name="T24" fmla="*/ 461783 w 1330036"/>
              <a:gd name="T25" fmla="*/ 201827 h 2470371"/>
              <a:gd name="T26" fmla="*/ 390739 w 1330036"/>
              <a:gd name="T27" fmla="*/ 213699 h 2470371"/>
              <a:gd name="T28" fmla="*/ 343376 w 1330036"/>
              <a:gd name="T29" fmla="*/ 225572 h 2470371"/>
              <a:gd name="T30" fmla="*/ 272333 w 1330036"/>
              <a:gd name="T31" fmla="*/ 249316 h 2470371"/>
              <a:gd name="T32" fmla="*/ 236810 w 1330036"/>
              <a:gd name="T33" fmla="*/ 261189 h 2470371"/>
              <a:gd name="T34" fmla="*/ 165768 w 1330036"/>
              <a:gd name="T35" fmla="*/ 308678 h 2470371"/>
              <a:gd name="T36" fmla="*/ 59202 w 1330036"/>
              <a:gd name="T37" fmla="*/ 403653 h 2470371"/>
              <a:gd name="T38" fmla="*/ 35521 w 1330036"/>
              <a:gd name="T39" fmla="*/ 439270 h 2470371"/>
              <a:gd name="T40" fmla="*/ 23681 w 1330036"/>
              <a:gd name="T41" fmla="*/ 474887 h 2470371"/>
              <a:gd name="T42" fmla="*/ 0 w 1330036"/>
              <a:gd name="T43" fmla="*/ 605480 h 2470371"/>
              <a:gd name="T44" fmla="*/ 23681 w 1330036"/>
              <a:gd name="T45" fmla="*/ 771689 h 2470371"/>
              <a:gd name="T46" fmla="*/ 71043 w 1330036"/>
              <a:gd name="T47" fmla="*/ 842923 h 2470371"/>
              <a:gd name="T48" fmla="*/ 118405 w 1330036"/>
              <a:gd name="T49" fmla="*/ 949771 h 2470371"/>
              <a:gd name="T50" fmla="*/ 153927 w 1330036"/>
              <a:gd name="T51" fmla="*/ 1032878 h 2470371"/>
              <a:gd name="T52" fmla="*/ 189449 w 1330036"/>
              <a:gd name="T53" fmla="*/ 1080368 h 2470371"/>
              <a:gd name="T54" fmla="*/ 236810 w 1330036"/>
              <a:gd name="T55" fmla="*/ 1151599 h 2470371"/>
              <a:gd name="T56" fmla="*/ 248652 w 1330036"/>
              <a:gd name="T57" fmla="*/ 1199088 h 2470371"/>
              <a:gd name="T58" fmla="*/ 296014 w 1330036"/>
              <a:gd name="T59" fmla="*/ 1270322 h 2470371"/>
              <a:gd name="T60" fmla="*/ 331536 w 1330036"/>
              <a:gd name="T61" fmla="*/ 1341553 h 2470371"/>
              <a:gd name="T62" fmla="*/ 367057 w 1330036"/>
              <a:gd name="T63" fmla="*/ 1365298 h 2470371"/>
              <a:gd name="T64" fmla="*/ 402579 w 1330036"/>
              <a:gd name="T65" fmla="*/ 1436532 h 2470371"/>
              <a:gd name="T66" fmla="*/ 438101 w 1330036"/>
              <a:gd name="T67" fmla="*/ 1472149 h 2470371"/>
              <a:gd name="T68" fmla="*/ 485462 w 1330036"/>
              <a:gd name="T69" fmla="*/ 1543380 h 2470371"/>
              <a:gd name="T70" fmla="*/ 520985 w 1330036"/>
              <a:gd name="T71" fmla="*/ 1578997 h 2470371"/>
              <a:gd name="T72" fmla="*/ 568346 w 1330036"/>
              <a:gd name="T73" fmla="*/ 1650231 h 2470371"/>
              <a:gd name="T74" fmla="*/ 603869 w 1330036"/>
              <a:gd name="T75" fmla="*/ 1685847 h 2470371"/>
              <a:gd name="T76" fmla="*/ 651231 w 1330036"/>
              <a:gd name="T77" fmla="*/ 1757078 h 2470371"/>
              <a:gd name="T78" fmla="*/ 686753 w 1330036"/>
              <a:gd name="T79" fmla="*/ 1840185 h 2470371"/>
              <a:gd name="T80" fmla="*/ 722274 w 1330036"/>
              <a:gd name="T81" fmla="*/ 1875802 h 2470371"/>
              <a:gd name="T82" fmla="*/ 816998 w 1330036"/>
              <a:gd name="T83" fmla="*/ 1970777 h 2470371"/>
              <a:gd name="T84" fmla="*/ 852520 w 1330036"/>
              <a:gd name="T85" fmla="*/ 2006394 h 2470371"/>
              <a:gd name="T86" fmla="*/ 899882 w 1330036"/>
              <a:gd name="T87" fmla="*/ 2042011 h 2470371"/>
              <a:gd name="T88" fmla="*/ 911724 w 1330036"/>
              <a:gd name="T89" fmla="*/ 2077628 h 2470371"/>
              <a:gd name="T90" fmla="*/ 947245 w 1330036"/>
              <a:gd name="T91" fmla="*/ 2113244 h 2470371"/>
              <a:gd name="T92" fmla="*/ 970926 w 1330036"/>
              <a:gd name="T93" fmla="*/ 2148859 h 2470371"/>
              <a:gd name="T94" fmla="*/ 1006447 w 1330036"/>
              <a:gd name="T95" fmla="*/ 2172603 h 2470371"/>
              <a:gd name="T96" fmla="*/ 1041968 w 1330036"/>
              <a:gd name="T97" fmla="*/ 2208217 h 2470371"/>
              <a:gd name="T98" fmla="*/ 1089332 w 1330036"/>
              <a:gd name="T99" fmla="*/ 2243836 h 2470371"/>
              <a:gd name="T100" fmla="*/ 1113013 w 1330036"/>
              <a:gd name="T101" fmla="*/ 2279451 h 2470371"/>
              <a:gd name="T102" fmla="*/ 1148534 w 1330036"/>
              <a:gd name="T103" fmla="*/ 2303195 h 2470371"/>
              <a:gd name="T104" fmla="*/ 1195898 w 1330036"/>
              <a:gd name="T105" fmla="*/ 2362560 h 2470371"/>
              <a:gd name="T106" fmla="*/ 1195898 w 1330036"/>
              <a:gd name="T107" fmla="*/ 2410043 h 2470371"/>
              <a:gd name="T108" fmla="*/ 1113013 w 1330036"/>
              <a:gd name="T109" fmla="*/ 2386300 h 2470371"/>
              <a:gd name="T110" fmla="*/ 982766 w 1330036"/>
              <a:gd name="T111" fmla="*/ 2350685 h 24703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30036"/>
              <a:gd name="T169" fmla="*/ 0 h 2470371"/>
              <a:gd name="T170" fmla="*/ 1330036 w 1330036"/>
              <a:gd name="T171" fmla="*/ 2470371 h 24703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30036" h="2470371">
                <a:moveTo>
                  <a:pt x="1330036" y="0"/>
                </a:moveTo>
                <a:cubicBezTo>
                  <a:pt x="1306285" y="3959"/>
                  <a:pt x="1282620" y="8471"/>
                  <a:pt x="1258784" y="11876"/>
                </a:cubicBezTo>
                <a:cubicBezTo>
                  <a:pt x="1050666" y="41608"/>
                  <a:pt x="1262579" y="7285"/>
                  <a:pt x="1092530" y="35626"/>
                </a:cubicBezTo>
                <a:lnTo>
                  <a:pt x="1021278" y="59377"/>
                </a:lnTo>
                <a:cubicBezTo>
                  <a:pt x="994680" y="68243"/>
                  <a:pt x="965836" y="78869"/>
                  <a:pt x="938150" y="83128"/>
                </a:cubicBezTo>
                <a:cubicBezTo>
                  <a:pt x="902722" y="88579"/>
                  <a:pt x="866899" y="91045"/>
                  <a:pt x="831273" y="95003"/>
                </a:cubicBezTo>
                <a:cubicBezTo>
                  <a:pt x="745855" y="123475"/>
                  <a:pt x="852525" y="88931"/>
                  <a:pt x="748145" y="118754"/>
                </a:cubicBezTo>
                <a:cubicBezTo>
                  <a:pt x="736109" y="122193"/>
                  <a:pt x="724555" y="127190"/>
                  <a:pt x="712519" y="130629"/>
                </a:cubicBezTo>
                <a:cubicBezTo>
                  <a:pt x="696826" y="135113"/>
                  <a:pt x="680711" y="138020"/>
                  <a:pt x="665018" y="142504"/>
                </a:cubicBezTo>
                <a:cubicBezTo>
                  <a:pt x="652982" y="145943"/>
                  <a:pt x="641612" y="151664"/>
                  <a:pt x="629392" y="154380"/>
                </a:cubicBezTo>
                <a:cubicBezTo>
                  <a:pt x="605887" y="159603"/>
                  <a:pt x="581891" y="162297"/>
                  <a:pt x="558140" y="166255"/>
                </a:cubicBezTo>
                <a:cubicBezTo>
                  <a:pt x="546265" y="170213"/>
                  <a:pt x="534235" y="173735"/>
                  <a:pt x="522514" y="178130"/>
                </a:cubicBezTo>
                <a:cubicBezTo>
                  <a:pt x="502555" y="185615"/>
                  <a:pt x="483704" y="196272"/>
                  <a:pt x="463138" y="201881"/>
                </a:cubicBezTo>
                <a:cubicBezTo>
                  <a:pt x="439908" y="208216"/>
                  <a:pt x="415497" y="209034"/>
                  <a:pt x="391886" y="213756"/>
                </a:cubicBezTo>
                <a:cubicBezTo>
                  <a:pt x="375882" y="216957"/>
                  <a:pt x="360017" y="220942"/>
                  <a:pt x="344384" y="225632"/>
                </a:cubicBezTo>
                <a:cubicBezTo>
                  <a:pt x="320404" y="232826"/>
                  <a:pt x="296883" y="241465"/>
                  <a:pt x="273132" y="249382"/>
                </a:cubicBezTo>
                <a:cubicBezTo>
                  <a:pt x="261257" y="253340"/>
                  <a:pt x="247921" y="254314"/>
                  <a:pt x="237506" y="261258"/>
                </a:cubicBezTo>
                <a:lnTo>
                  <a:pt x="166254" y="308759"/>
                </a:lnTo>
                <a:cubicBezTo>
                  <a:pt x="123419" y="337315"/>
                  <a:pt x="91914" y="354952"/>
                  <a:pt x="59376" y="403761"/>
                </a:cubicBezTo>
                <a:cubicBezTo>
                  <a:pt x="51459" y="415636"/>
                  <a:pt x="42009" y="426622"/>
                  <a:pt x="35626" y="439387"/>
                </a:cubicBezTo>
                <a:cubicBezTo>
                  <a:pt x="30028" y="450583"/>
                  <a:pt x="27189" y="462977"/>
                  <a:pt x="23750" y="475013"/>
                </a:cubicBezTo>
                <a:cubicBezTo>
                  <a:pt x="7754" y="531000"/>
                  <a:pt x="9609" y="538376"/>
                  <a:pt x="0" y="605642"/>
                </a:cubicBezTo>
                <a:cubicBezTo>
                  <a:pt x="383" y="609474"/>
                  <a:pt x="7608" y="739612"/>
                  <a:pt x="23750" y="771896"/>
                </a:cubicBezTo>
                <a:cubicBezTo>
                  <a:pt x="36516" y="797427"/>
                  <a:pt x="71252" y="843148"/>
                  <a:pt x="71252" y="843148"/>
                </a:cubicBezTo>
                <a:cubicBezTo>
                  <a:pt x="99515" y="927940"/>
                  <a:pt x="81115" y="893569"/>
                  <a:pt x="118753" y="950026"/>
                </a:cubicBezTo>
                <a:cubicBezTo>
                  <a:pt x="130297" y="984659"/>
                  <a:pt x="133415" y="999612"/>
                  <a:pt x="154379" y="1033154"/>
                </a:cubicBezTo>
                <a:cubicBezTo>
                  <a:pt x="164869" y="1049938"/>
                  <a:pt x="178655" y="1064441"/>
                  <a:pt x="190005" y="1080655"/>
                </a:cubicBezTo>
                <a:cubicBezTo>
                  <a:pt x="206374" y="1104040"/>
                  <a:pt x="237506" y="1151907"/>
                  <a:pt x="237506" y="1151907"/>
                </a:cubicBezTo>
                <a:cubicBezTo>
                  <a:pt x="241465" y="1167741"/>
                  <a:pt x="242083" y="1184810"/>
                  <a:pt x="249382" y="1199408"/>
                </a:cubicBezTo>
                <a:cubicBezTo>
                  <a:pt x="262148" y="1224939"/>
                  <a:pt x="296883" y="1270660"/>
                  <a:pt x="296883" y="1270660"/>
                </a:cubicBezTo>
                <a:cubicBezTo>
                  <a:pt x="306542" y="1299637"/>
                  <a:pt x="309487" y="1318890"/>
                  <a:pt x="332509" y="1341912"/>
                </a:cubicBezTo>
                <a:cubicBezTo>
                  <a:pt x="342601" y="1352004"/>
                  <a:pt x="356260" y="1357746"/>
                  <a:pt x="368135" y="1365663"/>
                </a:cubicBezTo>
                <a:cubicBezTo>
                  <a:pt x="380037" y="1401370"/>
                  <a:pt x="378182" y="1406220"/>
                  <a:pt x="403761" y="1436915"/>
                </a:cubicBezTo>
                <a:cubicBezTo>
                  <a:pt x="414512" y="1449817"/>
                  <a:pt x="429076" y="1459284"/>
                  <a:pt x="439387" y="1472541"/>
                </a:cubicBezTo>
                <a:cubicBezTo>
                  <a:pt x="456912" y="1495073"/>
                  <a:pt x="471054" y="1520042"/>
                  <a:pt x="486888" y="1543793"/>
                </a:cubicBezTo>
                <a:cubicBezTo>
                  <a:pt x="496204" y="1557767"/>
                  <a:pt x="512203" y="1566162"/>
                  <a:pt x="522514" y="1579419"/>
                </a:cubicBezTo>
                <a:cubicBezTo>
                  <a:pt x="540039" y="1601951"/>
                  <a:pt x="554181" y="1626920"/>
                  <a:pt x="570015" y="1650671"/>
                </a:cubicBezTo>
                <a:cubicBezTo>
                  <a:pt x="579331" y="1664645"/>
                  <a:pt x="595330" y="1673040"/>
                  <a:pt x="605641" y="1686296"/>
                </a:cubicBezTo>
                <a:cubicBezTo>
                  <a:pt x="623166" y="1708828"/>
                  <a:pt x="653143" y="1757548"/>
                  <a:pt x="653143" y="1757548"/>
                </a:cubicBezTo>
                <a:cubicBezTo>
                  <a:pt x="662834" y="1786623"/>
                  <a:pt x="670425" y="1814995"/>
                  <a:pt x="688769" y="1840676"/>
                </a:cubicBezTo>
                <a:cubicBezTo>
                  <a:pt x="698530" y="1854342"/>
                  <a:pt x="714084" y="1863045"/>
                  <a:pt x="724395" y="1876302"/>
                </a:cubicBezTo>
                <a:cubicBezTo>
                  <a:pt x="797348" y="1970100"/>
                  <a:pt x="736670" y="1929941"/>
                  <a:pt x="819397" y="1971304"/>
                </a:cubicBezTo>
                <a:cubicBezTo>
                  <a:pt x="831272" y="1983179"/>
                  <a:pt x="842272" y="1996000"/>
                  <a:pt x="855023" y="2006930"/>
                </a:cubicBezTo>
                <a:cubicBezTo>
                  <a:pt x="870051" y="2019811"/>
                  <a:pt x="889854" y="2027351"/>
                  <a:pt x="902525" y="2042556"/>
                </a:cubicBezTo>
                <a:cubicBezTo>
                  <a:pt x="910539" y="2052172"/>
                  <a:pt x="907456" y="2067767"/>
                  <a:pt x="914400" y="2078182"/>
                </a:cubicBezTo>
                <a:cubicBezTo>
                  <a:pt x="923716" y="2092156"/>
                  <a:pt x="939275" y="2100906"/>
                  <a:pt x="950026" y="2113808"/>
                </a:cubicBezTo>
                <a:cubicBezTo>
                  <a:pt x="959163" y="2124772"/>
                  <a:pt x="963684" y="2139342"/>
                  <a:pt x="973776" y="2149434"/>
                </a:cubicBezTo>
                <a:cubicBezTo>
                  <a:pt x="983868" y="2159526"/>
                  <a:pt x="998438" y="2164048"/>
                  <a:pt x="1009402" y="2173185"/>
                </a:cubicBezTo>
                <a:cubicBezTo>
                  <a:pt x="1022304" y="2183936"/>
                  <a:pt x="1032277" y="2197881"/>
                  <a:pt x="1045028" y="2208811"/>
                </a:cubicBezTo>
                <a:cubicBezTo>
                  <a:pt x="1060056" y="2221692"/>
                  <a:pt x="1076696" y="2232562"/>
                  <a:pt x="1092530" y="2244437"/>
                </a:cubicBezTo>
                <a:cubicBezTo>
                  <a:pt x="1100447" y="2256312"/>
                  <a:pt x="1106188" y="2269971"/>
                  <a:pt x="1116280" y="2280063"/>
                </a:cubicBezTo>
                <a:cubicBezTo>
                  <a:pt x="1126372" y="2290155"/>
                  <a:pt x="1142990" y="2292668"/>
                  <a:pt x="1151906" y="2303813"/>
                </a:cubicBezTo>
                <a:cubicBezTo>
                  <a:pt x="1217464" y="2385758"/>
                  <a:pt x="1097306" y="2295121"/>
                  <a:pt x="1199408" y="2363190"/>
                </a:cubicBezTo>
                <a:cubicBezTo>
                  <a:pt x="1270861" y="2470371"/>
                  <a:pt x="1263675" y="2434061"/>
                  <a:pt x="1199408" y="2410691"/>
                </a:cubicBezTo>
                <a:cubicBezTo>
                  <a:pt x="1172325" y="2400843"/>
                  <a:pt x="1143177" y="2397286"/>
                  <a:pt x="1116280" y="2386941"/>
                </a:cubicBezTo>
                <a:cubicBezTo>
                  <a:pt x="1000637" y="2342464"/>
                  <a:pt x="1091474" y="2351315"/>
                  <a:pt x="985652" y="2351315"/>
                </a:cubicBezTo>
              </a:path>
            </a:pathLst>
          </a:custGeom>
          <a:noFill/>
          <a:ln w="19050" cap="flat" cmpd="sng" algn="ctr">
            <a:solidFill>
              <a:srgbClr val="FF0000"/>
            </a:solidFill>
            <a:prstDash val="sysDash"/>
            <a:round/>
            <a:headEnd type="none" w="med" len="med"/>
            <a:tailEnd type="none" w="med" len="med"/>
          </a:ln>
        </p:spPr>
        <p:txBody>
          <a:bodyPr anchor="b"/>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96"/>
                                        </p:tgtEl>
                                        <p:attrNameLst>
                                          <p:attrName>style.visibility</p:attrName>
                                        </p:attrNameLst>
                                      </p:cBhvr>
                                      <p:to>
                                        <p:strVal val="visible"/>
                                      </p:to>
                                    </p:set>
                                    <p:animEffect transition="in" filter="fade">
                                      <p:cBhvr>
                                        <p:cTn id="12" dur="2000"/>
                                        <p:tgtEl>
                                          <p:spTgt spid="593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394"/>
                                        </p:tgtEl>
                                        <p:attrNameLst>
                                          <p:attrName>style.visibility</p:attrName>
                                        </p:attrNameLst>
                                      </p:cBhvr>
                                      <p:to>
                                        <p:strVal val="visible"/>
                                      </p:to>
                                    </p:set>
                                    <p:animEffect transition="in" filter="fade">
                                      <p:cBhvr>
                                        <p:cTn id="22" dur="2000"/>
                                        <p:tgtEl>
                                          <p:spTgt spid="593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397"/>
                                        </p:tgtEl>
                                        <p:attrNameLst>
                                          <p:attrName>style.visibility</p:attrName>
                                        </p:attrNameLst>
                                      </p:cBhvr>
                                      <p:to>
                                        <p:strVal val="visible"/>
                                      </p:to>
                                    </p:set>
                                    <p:animEffect transition="in" filter="fade">
                                      <p:cBhvr>
                                        <p:cTn id="27" dur="2000"/>
                                        <p:tgtEl>
                                          <p:spTgt spid="593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5"/>
          <p:cNvSpPr>
            <a:spLocks noGrp="1"/>
          </p:cNvSpPr>
          <p:nvPr>
            <p:ph idx="1"/>
          </p:nvPr>
        </p:nvSpPr>
        <p:spPr>
          <a:xfrm>
            <a:off x="180975" y="1219200"/>
            <a:ext cx="8658225" cy="4725988"/>
          </a:xfrm>
        </p:spPr>
        <p:txBody>
          <a:bodyPr/>
          <a:lstStyle/>
          <a:p>
            <a:r>
              <a:rPr lang="en-US" smtClean="0"/>
              <a:t>Airborne gravity gradiometry</a:t>
            </a:r>
          </a:p>
        </p:txBody>
      </p:sp>
      <p:sp>
        <p:nvSpPr>
          <p:cNvPr id="16387" name="Rectangle 2"/>
          <p:cNvSpPr>
            <a:spLocks noGrp="1" noChangeArrowheads="1"/>
          </p:cNvSpPr>
          <p:nvPr>
            <p:ph type="title"/>
          </p:nvPr>
        </p:nvSpPr>
        <p:spPr>
          <a:noFill/>
        </p:spPr>
        <p:txBody>
          <a:bodyPr/>
          <a:lstStyle/>
          <a:p>
            <a:pPr eaLnBrk="1" hangingPunct="1"/>
            <a:r>
              <a:rPr lang="en-US" sz="2800" smtClean="0"/>
              <a:t>Geophysics – Heli-magnetics (RTP/FVD)</a:t>
            </a:r>
          </a:p>
        </p:txBody>
      </p:sp>
      <p:sp>
        <p:nvSpPr>
          <p:cNvPr id="9" name="Rectangle 5"/>
          <p:cNvSpPr>
            <a:spLocks noGrp="1" noChangeArrowheads="1"/>
          </p:cNvSpPr>
          <p:nvPr>
            <p:ph type="sldNum" sz="quarter" idx="4294967295"/>
          </p:nvPr>
        </p:nvSpPr>
        <p:spPr>
          <a:xfrm>
            <a:off x="6934200" y="6248400"/>
            <a:ext cx="1905000" cy="457200"/>
          </a:xfrm>
          <a:prstGeom prst="rect">
            <a:avLst/>
          </a:prstGeom>
        </p:spPr>
        <p:txBody>
          <a:bodyPr/>
          <a:lstStyle/>
          <a:p>
            <a:pPr>
              <a:defRPr/>
            </a:pPr>
            <a:fld id="{41E949B1-FD59-4EE9-B26C-7B1C451BA127}" type="slidenum">
              <a:rPr lang="ar-SA"/>
              <a:pPr>
                <a:defRPr/>
              </a:pPr>
              <a:t>11</a:t>
            </a:fld>
            <a:endParaRPr lang="en-US"/>
          </a:p>
        </p:txBody>
      </p:sp>
      <p:pic>
        <p:nvPicPr>
          <p:cNvPr id="16389" name="Picture 10" descr="spur_TMI_2011.jpg"/>
          <p:cNvPicPr>
            <a:picLocks noChangeAspect="1"/>
          </p:cNvPicPr>
          <p:nvPr/>
        </p:nvPicPr>
        <p:blipFill>
          <a:blip r:embed="rId2" cstate="screen"/>
          <a:srcRect/>
          <a:stretch>
            <a:fillRect/>
          </a:stretch>
        </p:blipFill>
        <p:spPr bwMode="auto">
          <a:xfrm>
            <a:off x="0" y="941388"/>
            <a:ext cx="9144000" cy="5916612"/>
          </a:xfrm>
          <a:prstGeom prst="rect">
            <a:avLst/>
          </a:prstGeom>
          <a:noFill/>
          <a:ln w="9525">
            <a:noFill/>
            <a:miter lim="800000"/>
            <a:headEnd/>
            <a:tailEnd/>
          </a:ln>
        </p:spPr>
      </p:pic>
      <p:pic>
        <p:nvPicPr>
          <p:cNvPr id="6" name="Picture 5" descr="spur_RTP_FVD_2011.jpg"/>
          <p:cNvPicPr>
            <a:picLocks noChangeAspect="1"/>
          </p:cNvPicPr>
          <p:nvPr/>
        </p:nvPicPr>
        <p:blipFill>
          <a:blip r:embed="rId3" cstate="screen"/>
          <a:srcRect/>
          <a:stretch>
            <a:fillRect/>
          </a:stretch>
        </p:blipFill>
        <p:spPr bwMode="auto">
          <a:xfrm>
            <a:off x="0" y="941388"/>
            <a:ext cx="9144000" cy="5916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5"/>
          <p:cNvSpPr>
            <a:spLocks noGrp="1"/>
          </p:cNvSpPr>
          <p:nvPr>
            <p:ph idx="1"/>
          </p:nvPr>
        </p:nvSpPr>
        <p:spPr>
          <a:xfrm>
            <a:off x="180975" y="1219200"/>
            <a:ext cx="8658225" cy="4725988"/>
          </a:xfrm>
        </p:spPr>
        <p:txBody>
          <a:bodyPr/>
          <a:lstStyle/>
          <a:p>
            <a:r>
              <a:rPr lang="en-US" smtClean="0"/>
              <a:t>Airborne gravity gradiometry</a:t>
            </a:r>
          </a:p>
        </p:txBody>
      </p:sp>
      <p:sp>
        <p:nvSpPr>
          <p:cNvPr id="17411" name="Rectangle 2"/>
          <p:cNvSpPr>
            <a:spLocks noGrp="1" noChangeArrowheads="1"/>
          </p:cNvSpPr>
          <p:nvPr>
            <p:ph type="title"/>
          </p:nvPr>
        </p:nvSpPr>
        <p:spPr>
          <a:noFill/>
        </p:spPr>
        <p:txBody>
          <a:bodyPr/>
          <a:lstStyle/>
          <a:p>
            <a:pPr eaLnBrk="1" hangingPunct="1"/>
            <a:r>
              <a:rPr lang="en-US" sz="2800" smtClean="0"/>
              <a:t>Geophysics – Bouger Gravity (Horizontal Gradient)</a:t>
            </a:r>
          </a:p>
        </p:txBody>
      </p:sp>
      <p:sp>
        <p:nvSpPr>
          <p:cNvPr id="9" name="Rectangle 5"/>
          <p:cNvSpPr>
            <a:spLocks noGrp="1" noChangeArrowheads="1"/>
          </p:cNvSpPr>
          <p:nvPr>
            <p:ph type="sldNum" sz="quarter" idx="4294967295"/>
          </p:nvPr>
        </p:nvSpPr>
        <p:spPr>
          <a:xfrm>
            <a:off x="6934200" y="6248400"/>
            <a:ext cx="1905000" cy="457200"/>
          </a:xfrm>
          <a:prstGeom prst="rect">
            <a:avLst/>
          </a:prstGeom>
        </p:spPr>
        <p:txBody>
          <a:bodyPr/>
          <a:lstStyle/>
          <a:p>
            <a:pPr>
              <a:defRPr/>
            </a:pPr>
            <a:fld id="{0482E92D-3EB1-444A-A408-F28AA1E2F112}" type="slidenum">
              <a:rPr lang="ar-SA"/>
              <a:pPr>
                <a:defRPr/>
              </a:pPr>
              <a:t>12</a:t>
            </a:fld>
            <a:endParaRPr lang="en-US"/>
          </a:p>
        </p:txBody>
      </p:sp>
      <p:pic>
        <p:nvPicPr>
          <p:cNvPr id="17413" name="Picture 9" descr="spur_bouger_gravity_2011.jpg"/>
          <p:cNvPicPr>
            <a:picLocks noChangeAspect="1"/>
          </p:cNvPicPr>
          <p:nvPr/>
        </p:nvPicPr>
        <p:blipFill>
          <a:blip r:embed="rId2" cstate="screen"/>
          <a:srcRect/>
          <a:stretch>
            <a:fillRect/>
          </a:stretch>
        </p:blipFill>
        <p:spPr bwMode="auto">
          <a:xfrm>
            <a:off x="0" y="941388"/>
            <a:ext cx="9144000" cy="5916612"/>
          </a:xfrm>
          <a:prstGeom prst="rect">
            <a:avLst/>
          </a:prstGeom>
          <a:noFill/>
          <a:ln w="9525">
            <a:noFill/>
            <a:miter lim="800000"/>
            <a:headEnd/>
            <a:tailEnd/>
          </a:ln>
        </p:spPr>
      </p:pic>
      <p:pic>
        <p:nvPicPr>
          <p:cNvPr id="6" name="Picture 5" descr="spur_gravity_HG_2011.jpg"/>
          <p:cNvPicPr>
            <a:picLocks noChangeAspect="1"/>
          </p:cNvPicPr>
          <p:nvPr/>
        </p:nvPicPr>
        <p:blipFill>
          <a:blip r:embed="rId3" cstate="screen"/>
          <a:srcRect/>
          <a:stretch>
            <a:fillRect/>
          </a:stretch>
        </p:blipFill>
        <p:spPr bwMode="auto">
          <a:xfrm>
            <a:off x="0" y="941388"/>
            <a:ext cx="9144000" cy="5916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US" sz="2800" smtClean="0"/>
              <a:t>Geophysics – MT (0-4000 m below surface)</a:t>
            </a:r>
          </a:p>
        </p:txBody>
      </p:sp>
      <p:sp>
        <p:nvSpPr>
          <p:cNvPr id="9" name="Rectangle 5"/>
          <p:cNvSpPr>
            <a:spLocks noGrp="1" noChangeArrowheads="1"/>
          </p:cNvSpPr>
          <p:nvPr>
            <p:ph type="sldNum" sz="quarter" idx="4294967295"/>
          </p:nvPr>
        </p:nvSpPr>
        <p:spPr>
          <a:xfrm>
            <a:off x="6934200" y="6248400"/>
            <a:ext cx="1905000" cy="457200"/>
          </a:xfrm>
          <a:prstGeom prst="rect">
            <a:avLst/>
          </a:prstGeom>
        </p:spPr>
        <p:txBody>
          <a:bodyPr/>
          <a:lstStyle/>
          <a:p>
            <a:pPr>
              <a:defRPr/>
            </a:pPr>
            <a:fld id="{3D1168A6-1BDF-4CA0-B7ED-4DBD5E97FC92}" type="slidenum">
              <a:rPr lang="ar-SA"/>
              <a:pPr>
                <a:defRPr/>
              </a:pPr>
              <a:t>13</a:t>
            </a:fld>
            <a:endParaRPr lang="en-US"/>
          </a:p>
        </p:txBody>
      </p:sp>
      <p:pic>
        <p:nvPicPr>
          <p:cNvPr id="19460" name="Picture 6" descr="MT_0m.jpg"/>
          <p:cNvPicPr>
            <a:picLocks noChangeAspect="1"/>
          </p:cNvPicPr>
          <p:nvPr/>
        </p:nvPicPr>
        <p:blipFill>
          <a:blip r:embed="rId2" cstate="screen"/>
          <a:srcRect/>
          <a:stretch>
            <a:fillRect/>
          </a:stretch>
        </p:blipFill>
        <p:spPr bwMode="auto">
          <a:xfrm>
            <a:off x="0" y="941388"/>
            <a:ext cx="9144000" cy="5916612"/>
          </a:xfrm>
          <a:prstGeom prst="rect">
            <a:avLst/>
          </a:prstGeom>
          <a:noFill/>
          <a:ln w="9525">
            <a:noFill/>
            <a:miter lim="800000"/>
            <a:headEnd/>
            <a:tailEnd/>
          </a:ln>
        </p:spPr>
      </p:pic>
      <p:pic>
        <p:nvPicPr>
          <p:cNvPr id="8" name="Picture 7" descr="MT_400m.jpg"/>
          <p:cNvPicPr>
            <a:picLocks noChangeAspect="1"/>
          </p:cNvPicPr>
          <p:nvPr/>
        </p:nvPicPr>
        <p:blipFill>
          <a:blip r:embed="rId3" cstate="screen"/>
          <a:srcRect/>
          <a:stretch>
            <a:fillRect/>
          </a:stretch>
        </p:blipFill>
        <p:spPr bwMode="auto">
          <a:xfrm>
            <a:off x="0" y="941388"/>
            <a:ext cx="9144000" cy="5916612"/>
          </a:xfrm>
          <a:prstGeom prst="rect">
            <a:avLst/>
          </a:prstGeom>
          <a:noFill/>
          <a:ln w="9525">
            <a:noFill/>
            <a:miter lim="800000"/>
            <a:headEnd/>
            <a:tailEnd/>
          </a:ln>
        </p:spPr>
      </p:pic>
      <p:pic>
        <p:nvPicPr>
          <p:cNvPr id="10" name="Picture 9" descr="MT_800m.jpg"/>
          <p:cNvPicPr>
            <a:picLocks noChangeAspect="1"/>
          </p:cNvPicPr>
          <p:nvPr/>
        </p:nvPicPr>
        <p:blipFill>
          <a:blip r:embed="rId4" cstate="screen"/>
          <a:srcRect/>
          <a:stretch>
            <a:fillRect/>
          </a:stretch>
        </p:blipFill>
        <p:spPr bwMode="auto">
          <a:xfrm>
            <a:off x="0" y="941388"/>
            <a:ext cx="9144000" cy="5916612"/>
          </a:xfrm>
          <a:prstGeom prst="rect">
            <a:avLst/>
          </a:prstGeom>
          <a:noFill/>
          <a:ln w="9525">
            <a:noFill/>
            <a:miter lim="800000"/>
            <a:headEnd/>
            <a:tailEnd/>
          </a:ln>
        </p:spPr>
      </p:pic>
      <p:pic>
        <p:nvPicPr>
          <p:cNvPr id="11" name="Picture 10" descr="MT_1400m.jpg"/>
          <p:cNvPicPr>
            <a:picLocks noChangeAspect="1"/>
          </p:cNvPicPr>
          <p:nvPr/>
        </p:nvPicPr>
        <p:blipFill>
          <a:blip r:embed="rId5" cstate="screen"/>
          <a:srcRect/>
          <a:stretch>
            <a:fillRect/>
          </a:stretch>
        </p:blipFill>
        <p:spPr bwMode="auto">
          <a:xfrm>
            <a:off x="0" y="941388"/>
            <a:ext cx="9144000" cy="5916612"/>
          </a:xfrm>
          <a:prstGeom prst="rect">
            <a:avLst/>
          </a:prstGeom>
          <a:noFill/>
          <a:ln w="9525">
            <a:noFill/>
            <a:miter lim="800000"/>
            <a:headEnd/>
            <a:tailEnd/>
          </a:ln>
        </p:spPr>
      </p:pic>
      <p:pic>
        <p:nvPicPr>
          <p:cNvPr id="12" name="Picture 11" descr="MT_2200m.jpg"/>
          <p:cNvPicPr>
            <a:picLocks noChangeAspect="1"/>
          </p:cNvPicPr>
          <p:nvPr/>
        </p:nvPicPr>
        <p:blipFill>
          <a:blip r:embed="rId6" cstate="screen"/>
          <a:srcRect/>
          <a:stretch>
            <a:fillRect/>
          </a:stretch>
        </p:blipFill>
        <p:spPr bwMode="auto">
          <a:xfrm>
            <a:off x="0" y="941388"/>
            <a:ext cx="9144000" cy="5916612"/>
          </a:xfrm>
          <a:prstGeom prst="rect">
            <a:avLst/>
          </a:prstGeom>
          <a:noFill/>
          <a:ln w="9525">
            <a:noFill/>
            <a:miter lim="800000"/>
            <a:headEnd/>
            <a:tailEnd/>
          </a:ln>
        </p:spPr>
      </p:pic>
      <p:pic>
        <p:nvPicPr>
          <p:cNvPr id="13" name="Picture 12" descr="MT_3000m.jpg"/>
          <p:cNvPicPr>
            <a:picLocks noChangeAspect="1"/>
          </p:cNvPicPr>
          <p:nvPr/>
        </p:nvPicPr>
        <p:blipFill>
          <a:blip r:embed="rId7" cstate="screen"/>
          <a:srcRect/>
          <a:stretch>
            <a:fillRect/>
          </a:stretch>
        </p:blipFill>
        <p:spPr bwMode="auto">
          <a:xfrm>
            <a:off x="0" y="941388"/>
            <a:ext cx="9144000" cy="5916612"/>
          </a:xfrm>
          <a:prstGeom prst="rect">
            <a:avLst/>
          </a:prstGeom>
          <a:noFill/>
          <a:ln w="9525">
            <a:noFill/>
            <a:miter lim="800000"/>
            <a:headEnd/>
            <a:tailEnd/>
          </a:ln>
        </p:spPr>
      </p:pic>
      <p:pic>
        <p:nvPicPr>
          <p:cNvPr id="14" name="Picture 13" descr="MT_4000m.jpg"/>
          <p:cNvPicPr>
            <a:picLocks noChangeAspect="1"/>
          </p:cNvPicPr>
          <p:nvPr/>
        </p:nvPicPr>
        <p:blipFill>
          <a:blip r:embed="rId8" cstate="screen"/>
          <a:srcRect/>
          <a:stretch>
            <a:fillRect/>
          </a:stretch>
        </p:blipFill>
        <p:spPr bwMode="auto">
          <a:xfrm>
            <a:off x="0" y="941388"/>
            <a:ext cx="9144000" cy="5916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eaLnBrk="1" hangingPunct="1"/>
            <a:r>
              <a:rPr lang="en-US" sz="2800" smtClean="0"/>
              <a:t>Geophysics – MT (1D slice)</a:t>
            </a:r>
          </a:p>
        </p:txBody>
      </p:sp>
      <p:sp>
        <p:nvSpPr>
          <p:cNvPr id="9" name="Rectangle 5"/>
          <p:cNvSpPr>
            <a:spLocks noGrp="1" noChangeArrowheads="1"/>
          </p:cNvSpPr>
          <p:nvPr>
            <p:ph type="sldNum" sz="quarter" idx="4294967295"/>
          </p:nvPr>
        </p:nvSpPr>
        <p:spPr>
          <a:xfrm>
            <a:off x="6934200" y="6248400"/>
            <a:ext cx="1905000" cy="457200"/>
          </a:xfrm>
          <a:prstGeom prst="rect">
            <a:avLst/>
          </a:prstGeom>
        </p:spPr>
        <p:txBody>
          <a:bodyPr/>
          <a:lstStyle/>
          <a:p>
            <a:pPr>
              <a:defRPr/>
            </a:pPr>
            <a:fld id="{CD7E8923-7517-44C0-8ED8-05A010052C70}" type="slidenum">
              <a:rPr lang="ar-SA"/>
              <a:pPr>
                <a:defRPr/>
              </a:pPr>
              <a:t>14</a:t>
            </a:fld>
            <a:endParaRPr lang="en-US"/>
          </a:p>
        </p:txBody>
      </p:sp>
      <p:pic>
        <p:nvPicPr>
          <p:cNvPr id="20484" name="Picture 7" descr="1D_Prof1.png"/>
          <p:cNvPicPr>
            <a:picLocks noChangeAspect="1"/>
          </p:cNvPicPr>
          <p:nvPr/>
        </p:nvPicPr>
        <p:blipFill>
          <a:blip r:embed="rId2" cstate="screen"/>
          <a:srcRect/>
          <a:stretch>
            <a:fillRect/>
          </a:stretch>
        </p:blipFill>
        <p:spPr bwMode="auto">
          <a:xfrm>
            <a:off x="3581400" y="2286000"/>
            <a:ext cx="5392738" cy="4267200"/>
          </a:xfrm>
          <a:prstGeom prst="rect">
            <a:avLst/>
          </a:prstGeom>
          <a:noFill/>
          <a:ln w="9525">
            <a:noFill/>
            <a:miter lim="800000"/>
            <a:headEnd/>
            <a:tailEnd/>
          </a:ln>
        </p:spPr>
      </p:pic>
      <p:pic>
        <p:nvPicPr>
          <p:cNvPr id="20485" name="Picture 4" descr="1D_Profile_Location_Map..png"/>
          <p:cNvPicPr>
            <a:picLocks noChangeAspect="1"/>
          </p:cNvPicPr>
          <p:nvPr/>
        </p:nvPicPr>
        <p:blipFill>
          <a:blip r:embed="rId3" cstate="screen"/>
          <a:srcRect/>
          <a:stretch>
            <a:fillRect/>
          </a:stretch>
        </p:blipFill>
        <p:spPr bwMode="auto">
          <a:xfrm>
            <a:off x="228600" y="1143000"/>
            <a:ext cx="3684588" cy="2819400"/>
          </a:xfrm>
          <a:prstGeom prst="rect">
            <a:avLst/>
          </a:prstGeom>
          <a:noFill/>
          <a:ln w="9525">
            <a:noFill/>
            <a:miter lim="800000"/>
            <a:headEnd/>
            <a:tailEnd/>
          </a:ln>
        </p:spPr>
      </p:pic>
      <p:pic>
        <p:nvPicPr>
          <p:cNvPr id="6" name="Picture 9" descr="1D_Prof3.png"/>
          <p:cNvPicPr>
            <a:picLocks noChangeAspect="1"/>
          </p:cNvPicPr>
          <p:nvPr/>
        </p:nvPicPr>
        <p:blipFill>
          <a:blip r:embed="rId4" cstate="screen"/>
          <a:srcRect/>
          <a:stretch>
            <a:fillRect/>
          </a:stretch>
        </p:blipFill>
        <p:spPr bwMode="auto">
          <a:xfrm>
            <a:off x="3581400" y="2162175"/>
            <a:ext cx="5402263" cy="4391025"/>
          </a:xfrm>
          <a:prstGeom prst="rect">
            <a:avLst/>
          </a:prstGeom>
          <a:noFill/>
          <a:ln w="9525">
            <a:noFill/>
            <a:miter lim="800000"/>
            <a:headEnd/>
            <a:tailEnd/>
          </a:ln>
        </p:spPr>
      </p:pic>
      <p:grpSp>
        <p:nvGrpSpPr>
          <p:cNvPr id="2" name="Group 9"/>
          <p:cNvGrpSpPr>
            <a:grpSpLocks/>
          </p:cNvGrpSpPr>
          <p:nvPr/>
        </p:nvGrpSpPr>
        <p:grpSpPr bwMode="auto">
          <a:xfrm>
            <a:off x="3276600" y="1981200"/>
            <a:ext cx="5867400" cy="4589463"/>
            <a:chOff x="3276600" y="1981200"/>
            <a:chExt cx="5867400" cy="4588971"/>
          </a:xfrm>
        </p:grpSpPr>
        <p:pic>
          <p:nvPicPr>
            <p:cNvPr id="20488" name="Picture 6" descr="1D_Prof5.png"/>
            <p:cNvPicPr>
              <a:picLocks noChangeAspect="1"/>
            </p:cNvPicPr>
            <p:nvPr/>
          </p:nvPicPr>
          <p:blipFill>
            <a:blip r:embed="rId5" cstate="screen"/>
            <a:srcRect/>
            <a:stretch>
              <a:fillRect/>
            </a:stretch>
          </p:blipFill>
          <p:spPr bwMode="auto">
            <a:xfrm>
              <a:off x="3276600" y="3124200"/>
              <a:ext cx="5867400" cy="3445971"/>
            </a:xfrm>
            <a:prstGeom prst="rect">
              <a:avLst/>
            </a:prstGeom>
            <a:noFill/>
            <a:ln w="9525">
              <a:noFill/>
              <a:miter lim="800000"/>
              <a:headEnd/>
              <a:tailEnd/>
            </a:ln>
          </p:spPr>
        </p:pic>
        <p:sp>
          <p:nvSpPr>
            <p:cNvPr id="8" name="Rectangle 7"/>
            <p:cNvSpPr/>
            <p:nvPr/>
          </p:nvSpPr>
          <p:spPr bwMode="auto">
            <a:xfrm>
              <a:off x="3276600" y="1981200"/>
              <a:ext cx="5867400" cy="1142877"/>
            </a:xfrm>
            <a:prstGeom prst="rect">
              <a:avLst/>
            </a:prstGeom>
            <a:solidFill>
              <a:schemeClr val="accent3"/>
            </a:solidFill>
            <a:ln w="9525" cap="flat" cmpd="sng" algn="ctr">
              <a:noFill/>
              <a:prstDash val="solid"/>
              <a:round/>
              <a:headEnd type="none" w="med" len="med"/>
              <a:tailEnd type="none" w="med" len="med"/>
            </a:ln>
            <a:effectLst/>
          </p:spPr>
          <p:txBody>
            <a:bodyPr anchor="b"/>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934200" y="6248400"/>
            <a:ext cx="1905000" cy="457200"/>
          </a:xfrm>
          <a:prstGeom prst="rect">
            <a:avLst/>
          </a:prstGeom>
        </p:spPr>
        <p:txBody>
          <a:bodyPr/>
          <a:lstStyle/>
          <a:p>
            <a:pPr>
              <a:defRPr/>
            </a:pPr>
            <a:fld id="{C23047A9-AA26-48F3-BEF8-85667896C88B}" type="slidenum">
              <a:rPr lang="ar-SA" smtClean="0"/>
              <a:pPr>
                <a:defRPr/>
              </a:pPr>
              <a:t>15</a:t>
            </a:fld>
            <a:endParaRPr lang="en-US"/>
          </a:p>
        </p:txBody>
      </p:sp>
      <p:pic>
        <p:nvPicPr>
          <p:cNvPr id="21507" name="Picture 2"/>
          <p:cNvPicPr>
            <a:picLocks noChangeAspect="1" noChangeArrowheads="1"/>
          </p:cNvPicPr>
          <p:nvPr/>
        </p:nvPicPr>
        <p:blipFill>
          <a:blip r:embed="rId2" cstate="screen"/>
          <a:srcRect/>
          <a:stretch>
            <a:fillRect/>
          </a:stretch>
        </p:blipFill>
        <p:spPr bwMode="auto">
          <a:xfrm>
            <a:off x="180975" y="2133600"/>
            <a:ext cx="8963025" cy="3867150"/>
          </a:xfrm>
          <a:prstGeom prst="rect">
            <a:avLst/>
          </a:prstGeom>
          <a:noFill/>
          <a:ln w="9525" algn="ctr">
            <a:noFill/>
            <a:miter lim="800000"/>
            <a:headEnd/>
            <a:tailEnd/>
          </a:ln>
        </p:spPr>
      </p:pic>
      <p:sp>
        <p:nvSpPr>
          <p:cNvPr id="4" name="Rectangle 2"/>
          <p:cNvSpPr txBox="1">
            <a:spLocks noChangeArrowheads="1"/>
          </p:cNvSpPr>
          <p:nvPr/>
        </p:nvSpPr>
        <p:spPr>
          <a:xfrm>
            <a:off x="193675" y="307975"/>
            <a:ext cx="9115425" cy="547688"/>
          </a:xfrm>
          <a:prstGeom prst="rect">
            <a:avLst/>
          </a:prstGeom>
          <a:noFill/>
        </p:spPr>
        <p:txBody>
          <a:bodyPr/>
          <a:lstStyle/>
          <a:p>
            <a:pPr>
              <a:defRPr/>
            </a:pPr>
            <a:r>
              <a:rPr lang="en-US" sz="2800" kern="0" dirty="0">
                <a:latin typeface="+mj-lt"/>
                <a:ea typeface="+mj-ea"/>
                <a:cs typeface="+mj-cs"/>
              </a:rPr>
              <a:t>Resistivity with Depth – ‘Fence’ model</a:t>
            </a:r>
          </a:p>
        </p:txBody>
      </p:sp>
      <p:pic>
        <p:nvPicPr>
          <p:cNvPr id="21509" name="Picture 2"/>
          <p:cNvPicPr>
            <a:picLocks noChangeAspect="1" noChangeArrowheads="1"/>
          </p:cNvPicPr>
          <p:nvPr/>
        </p:nvPicPr>
        <p:blipFill>
          <a:blip r:embed="rId3" cstate="screen"/>
          <a:srcRect/>
          <a:stretch>
            <a:fillRect/>
          </a:stretch>
        </p:blipFill>
        <p:spPr bwMode="auto">
          <a:xfrm>
            <a:off x="152400" y="1066800"/>
            <a:ext cx="5029200" cy="2286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28600"/>
            <a:ext cx="9115425" cy="547688"/>
          </a:xfrm>
        </p:spPr>
        <p:txBody>
          <a:bodyPr/>
          <a:lstStyle/>
          <a:p>
            <a:pPr eaLnBrk="1" hangingPunct="1"/>
            <a:r>
              <a:rPr lang="en-US" sz="2400" b="1" dirty="0" smtClean="0"/>
              <a:t> Mt. Spurr, AK – </a:t>
            </a:r>
            <a:r>
              <a:rPr lang="en-US" sz="2400" b="1" dirty="0" smtClean="0"/>
              <a:t>Working Cross Section</a:t>
            </a:r>
            <a:endParaRPr lang="en-US" sz="2400" b="1" dirty="0" smtClean="0"/>
          </a:p>
        </p:txBody>
      </p:sp>
      <p:pic>
        <p:nvPicPr>
          <p:cNvPr id="5" name="Picture 6" descr="X:\Prospects\AK\Spurr_Mt\Photos\LowerChaka62-2\P9060265.JPG"/>
          <p:cNvPicPr>
            <a:picLocks noChangeAspect="1" noChangeArrowheads="1"/>
          </p:cNvPicPr>
          <p:nvPr/>
        </p:nvPicPr>
        <p:blipFill>
          <a:blip r:embed="rId2" cstate="screen"/>
          <a:srcRect/>
          <a:stretch>
            <a:fillRect/>
          </a:stretch>
        </p:blipFill>
        <p:spPr bwMode="auto">
          <a:xfrm>
            <a:off x="5803646" y="1228298"/>
            <a:ext cx="3111953" cy="2333767"/>
          </a:xfrm>
          <a:prstGeom prst="rect">
            <a:avLst/>
          </a:prstGeom>
          <a:ln>
            <a:noFill/>
          </a:ln>
          <a:effectLst>
            <a:outerShdw blurRad="292100" dist="139700" dir="2700000" algn="tl" rotWithShape="0">
              <a:srgbClr val="333333">
                <a:alpha val="65000"/>
              </a:srgbClr>
            </a:outerShdw>
          </a:effectLst>
        </p:spPr>
      </p:pic>
      <p:pic>
        <p:nvPicPr>
          <p:cNvPr id="8" name="Content Placeholder 7" descr="mt_spurr_section_GRC2011.jpg"/>
          <p:cNvPicPr>
            <a:picLocks noGrp="1" noChangeAspect="1"/>
          </p:cNvPicPr>
          <p:nvPr>
            <p:ph idx="1"/>
          </p:nvPr>
        </p:nvPicPr>
        <p:blipFill>
          <a:blip r:embed="rId3" cstate="screen"/>
          <a:srcRect/>
          <a:stretch>
            <a:fillRect/>
          </a:stretch>
        </p:blipFill>
        <p:spPr>
          <a:xfrm>
            <a:off x="0" y="1310185"/>
            <a:ext cx="5631685" cy="4531057"/>
          </a:xfrm>
        </p:spPr>
      </p:pic>
      <p:pic>
        <p:nvPicPr>
          <p:cNvPr id="9" name="Content Placeholder 7" descr="mt_spurr_section_GRC2011.jpg"/>
          <p:cNvPicPr>
            <a:picLocks noChangeAspect="1"/>
          </p:cNvPicPr>
          <p:nvPr/>
        </p:nvPicPr>
        <p:blipFill>
          <a:blip r:embed="rId4" cstate="screen"/>
          <a:srcRect/>
          <a:stretch>
            <a:fillRect/>
          </a:stretch>
        </p:blipFill>
        <p:spPr bwMode="auto">
          <a:xfrm>
            <a:off x="4388513" y="1460311"/>
            <a:ext cx="1152477" cy="1201003"/>
          </a:xfrm>
          <a:prstGeom prst="rect">
            <a:avLst/>
          </a:prstGeom>
          <a:noFill/>
          <a:ln w="9525">
            <a:noFill/>
            <a:miter lim="800000"/>
            <a:headEnd/>
            <a:tailEnd/>
          </a:ln>
        </p:spPr>
      </p:pic>
      <p:pic>
        <p:nvPicPr>
          <p:cNvPr id="10" name="Picture 2"/>
          <p:cNvPicPr>
            <a:picLocks noChangeAspect="1" noChangeArrowheads="1"/>
          </p:cNvPicPr>
          <p:nvPr/>
        </p:nvPicPr>
        <p:blipFill>
          <a:blip r:embed="rId5" cstate="screen"/>
          <a:srcRect/>
          <a:stretch>
            <a:fillRect/>
          </a:stretch>
        </p:blipFill>
        <p:spPr bwMode="auto">
          <a:xfrm>
            <a:off x="5723507" y="3766783"/>
            <a:ext cx="3218190" cy="241671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8" descr="spurr_profile.bmp"/>
          <p:cNvPicPr>
            <a:picLocks noChangeAspect="1"/>
          </p:cNvPicPr>
          <p:nvPr/>
        </p:nvPicPr>
        <p:blipFill>
          <a:blip r:embed="rId3" cstate="screen"/>
          <a:srcRect/>
          <a:stretch>
            <a:fillRect/>
          </a:stretch>
        </p:blipFill>
        <p:spPr bwMode="auto">
          <a:xfrm>
            <a:off x="0" y="889494"/>
            <a:ext cx="9144000" cy="2886444"/>
          </a:xfrm>
          <a:prstGeom prst="rect">
            <a:avLst/>
          </a:prstGeom>
          <a:noFill/>
          <a:ln w="9525">
            <a:noFill/>
            <a:miter lim="800000"/>
            <a:headEnd/>
            <a:tailEnd/>
          </a:ln>
        </p:spPr>
      </p:pic>
      <p:cxnSp>
        <p:nvCxnSpPr>
          <p:cNvPr id="5" name="Straight Connector 4"/>
          <p:cNvCxnSpPr/>
          <p:nvPr/>
        </p:nvCxnSpPr>
        <p:spPr bwMode="auto">
          <a:xfrm rot="16200000" flipH="1">
            <a:off x="1816144" y="2940500"/>
            <a:ext cx="3834997" cy="1387157"/>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Flowchart: Merge 14"/>
          <p:cNvSpPr>
            <a:spLocks noChangeArrowheads="1"/>
          </p:cNvSpPr>
          <p:nvPr/>
        </p:nvSpPr>
        <p:spPr bwMode="auto">
          <a:xfrm>
            <a:off x="3173413" y="1561007"/>
            <a:ext cx="98425" cy="209550"/>
          </a:xfrm>
          <a:prstGeom prst="flowChartMerge">
            <a:avLst/>
          </a:prstGeom>
          <a:solidFill>
            <a:schemeClr val="tx1"/>
          </a:solidFill>
          <a:ln w="9525" algn="ctr">
            <a:noFill/>
            <a:round/>
            <a:headEnd/>
            <a:tailEnd/>
          </a:ln>
        </p:spPr>
        <p:txBody>
          <a:bodyPr anchor="b"/>
          <a:lstStyle/>
          <a:p>
            <a:endParaRPr lang="en-US" sz="3600"/>
          </a:p>
        </p:txBody>
      </p:sp>
      <p:sp>
        <p:nvSpPr>
          <p:cNvPr id="7" name="TextBox 15"/>
          <p:cNvSpPr txBox="1">
            <a:spLocks noChangeArrowheads="1"/>
          </p:cNvSpPr>
          <p:nvPr/>
        </p:nvSpPr>
        <p:spPr bwMode="auto">
          <a:xfrm>
            <a:off x="2930525" y="1264144"/>
            <a:ext cx="596900" cy="338138"/>
          </a:xfrm>
          <a:prstGeom prst="rect">
            <a:avLst/>
          </a:prstGeom>
          <a:noFill/>
          <a:ln w="9525">
            <a:noFill/>
            <a:miter lim="800000"/>
            <a:headEnd/>
            <a:tailEnd/>
          </a:ln>
        </p:spPr>
        <p:txBody>
          <a:bodyPr wrap="none">
            <a:spAutoFit/>
          </a:bodyPr>
          <a:lstStyle/>
          <a:p>
            <a:r>
              <a:rPr lang="en-US" sz="1600" dirty="0">
                <a:solidFill>
                  <a:schemeClr val="tx1"/>
                </a:solidFill>
              </a:rPr>
              <a:t>62-2</a:t>
            </a:r>
          </a:p>
        </p:txBody>
      </p:sp>
      <p:cxnSp>
        <p:nvCxnSpPr>
          <p:cNvPr id="8" name="Straight Connector 17"/>
          <p:cNvCxnSpPr>
            <a:cxnSpLocks noChangeShapeType="1"/>
            <a:stCxn id="6" idx="2"/>
          </p:cNvCxnSpPr>
          <p:nvPr/>
        </p:nvCxnSpPr>
        <p:spPr bwMode="auto">
          <a:xfrm>
            <a:off x="3216275" y="1737219"/>
            <a:ext cx="914400" cy="914400"/>
          </a:xfrm>
          <a:prstGeom prst="line">
            <a:avLst/>
          </a:prstGeom>
          <a:noFill/>
          <a:ln w="9525" algn="ctr">
            <a:noFill/>
            <a:round/>
            <a:headEnd/>
            <a:tailEnd/>
          </a:ln>
        </p:spPr>
      </p:cxnSp>
      <p:sp>
        <p:nvSpPr>
          <p:cNvPr id="9" name="Flowchart: Merge 25"/>
          <p:cNvSpPr>
            <a:spLocks noChangeArrowheads="1"/>
          </p:cNvSpPr>
          <p:nvPr/>
        </p:nvSpPr>
        <p:spPr bwMode="auto">
          <a:xfrm>
            <a:off x="1209675" y="1548307"/>
            <a:ext cx="100013" cy="209550"/>
          </a:xfrm>
          <a:prstGeom prst="flowChartMerge">
            <a:avLst/>
          </a:prstGeom>
          <a:solidFill>
            <a:schemeClr val="tx1"/>
          </a:solidFill>
          <a:ln w="9525" algn="ctr">
            <a:noFill/>
            <a:round/>
            <a:headEnd/>
            <a:tailEnd/>
          </a:ln>
        </p:spPr>
        <p:txBody>
          <a:bodyPr anchor="b"/>
          <a:lstStyle/>
          <a:p>
            <a:endParaRPr lang="en-US" sz="3600"/>
          </a:p>
        </p:txBody>
      </p:sp>
      <p:sp>
        <p:nvSpPr>
          <p:cNvPr id="10" name="TextBox 26"/>
          <p:cNvSpPr txBox="1">
            <a:spLocks noChangeArrowheads="1"/>
          </p:cNvSpPr>
          <p:nvPr/>
        </p:nvSpPr>
        <p:spPr bwMode="auto">
          <a:xfrm>
            <a:off x="912813" y="1273669"/>
            <a:ext cx="708025" cy="338138"/>
          </a:xfrm>
          <a:prstGeom prst="rect">
            <a:avLst/>
          </a:prstGeom>
          <a:noFill/>
          <a:ln w="9525">
            <a:noFill/>
            <a:miter lim="800000"/>
            <a:headEnd/>
            <a:tailEnd/>
          </a:ln>
        </p:spPr>
        <p:txBody>
          <a:bodyPr wrap="none">
            <a:spAutoFit/>
          </a:bodyPr>
          <a:lstStyle/>
          <a:p>
            <a:r>
              <a:rPr lang="en-US" sz="1600">
                <a:solidFill>
                  <a:schemeClr val="tx1"/>
                </a:solidFill>
              </a:rPr>
              <a:t>67-34</a:t>
            </a:r>
          </a:p>
        </p:txBody>
      </p:sp>
      <p:sp>
        <p:nvSpPr>
          <p:cNvPr id="11" name="TextBox 42"/>
          <p:cNvSpPr txBox="1">
            <a:spLocks noChangeArrowheads="1"/>
          </p:cNvSpPr>
          <p:nvPr/>
        </p:nvSpPr>
        <p:spPr bwMode="auto">
          <a:xfrm>
            <a:off x="6368175" y="3879922"/>
            <a:ext cx="939681" cy="276999"/>
          </a:xfrm>
          <a:prstGeom prst="rect">
            <a:avLst/>
          </a:prstGeom>
          <a:noFill/>
          <a:ln w="9525">
            <a:noFill/>
            <a:miter lim="800000"/>
            <a:headEnd/>
            <a:tailEnd/>
          </a:ln>
        </p:spPr>
        <p:txBody>
          <a:bodyPr wrap="none">
            <a:spAutoFit/>
          </a:bodyPr>
          <a:lstStyle/>
          <a:p>
            <a:r>
              <a:rPr lang="en-US" sz="1200" dirty="0" smtClean="0">
                <a:solidFill>
                  <a:schemeClr val="tx1"/>
                </a:solidFill>
              </a:rPr>
              <a:t>1874-1894’</a:t>
            </a:r>
            <a:endParaRPr lang="en-US" sz="1200" dirty="0">
              <a:solidFill>
                <a:schemeClr val="tx1"/>
              </a:solidFill>
            </a:endParaRPr>
          </a:p>
        </p:txBody>
      </p:sp>
      <p:cxnSp>
        <p:nvCxnSpPr>
          <p:cNvPr id="12" name="Straight Connector 11"/>
          <p:cNvCxnSpPr/>
          <p:nvPr/>
        </p:nvCxnSpPr>
        <p:spPr bwMode="auto">
          <a:xfrm rot="16200000" flipH="1">
            <a:off x="912812" y="2210295"/>
            <a:ext cx="2359025" cy="838200"/>
          </a:xfrm>
          <a:prstGeom prst="line">
            <a:avLst/>
          </a:prstGeom>
          <a:ln>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rot="16200000" flipH="1">
            <a:off x="3627934" y="3124086"/>
            <a:ext cx="3528242" cy="1273215"/>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4" name="Picture 8" descr="spurr_profile.bmp"/>
          <p:cNvPicPr>
            <a:picLocks noChangeAspect="1"/>
          </p:cNvPicPr>
          <p:nvPr/>
        </p:nvPicPr>
        <p:blipFill>
          <a:blip r:embed="rId4" cstate="screen"/>
          <a:srcRect/>
          <a:stretch>
            <a:fillRect/>
          </a:stretch>
        </p:blipFill>
        <p:spPr bwMode="auto">
          <a:xfrm>
            <a:off x="0" y="5525141"/>
            <a:ext cx="8750595" cy="228453"/>
          </a:xfrm>
          <a:prstGeom prst="rect">
            <a:avLst/>
          </a:prstGeom>
          <a:noFill/>
          <a:ln w="9525">
            <a:noFill/>
            <a:miter lim="800000"/>
            <a:headEnd/>
            <a:tailEnd/>
          </a:ln>
        </p:spPr>
      </p:pic>
      <p:sp>
        <p:nvSpPr>
          <p:cNvPr id="15" name="Flowchart: Merge 14"/>
          <p:cNvSpPr>
            <a:spLocks noChangeArrowheads="1"/>
          </p:cNvSpPr>
          <p:nvPr/>
        </p:nvSpPr>
        <p:spPr bwMode="auto">
          <a:xfrm>
            <a:off x="5803199" y="3212598"/>
            <a:ext cx="98425" cy="209550"/>
          </a:xfrm>
          <a:prstGeom prst="flowChartMerge">
            <a:avLst/>
          </a:prstGeom>
          <a:solidFill>
            <a:schemeClr val="tx1"/>
          </a:solidFill>
          <a:ln w="9525" algn="ctr">
            <a:noFill/>
            <a:round/>
            <a:headEnd/>
            <a:tailEnd/>
          </a:ln>
        </p:spPr>
        <p:txBody>
          <a:bodyPr anchor="b"/>
          <a:lstStyle/>
          <a:p>
            <a:endParaRPr lang="en-US" sz="3600"/>
          </a:p>
        </p:txBody>
      </p:sp>
      <p:sp>
        <p:nvSpPr>
          <p:cNvPr id="16" name="TextBox 15"/>
          <p:cNvSpPr txBox="1">
            <a:spLocks noChangeArrowheads="1"/>
          </p:cNvSpPr>
          <p:nvPr/>
        </p:nvSpPr>
        <p:spPr bwMode="auto">
          <a:xfrm>
            <a:off x="5485883" y="2947633"/>
            <a:ext cx="708848" cy="338554"/>
          </a:xfrm>
          <a:prstGeom prst="rect">
            <a:avLst/>
          </a:prstGeom>
          <a:noFill/>
          <a:ln w="9525">
            <a:noFill/>
            <a:miter lim="800000"/>
            <a:headEnd/>
            <a:tailEnd/>
          </a:ln>
        </p:spPr>
        <p:txBody>
          <a:bodyPr wrap="none">
            <a:spAutoFit/>
          </a:bodyPr>
          <a:lstStyle/>
          <a:p>
            <a:r>
              <a:rPr lang="en-US" sz="1600" dirty="0" smtClean="0">
                <a:solidFill>
                  <a:schemeClr val="tx1"/>
                </a:solidFill>
              </a:rPr>
              <a:t>26-11</a:t>
            </a:r>
            <a:endParaRPr lang="en-US" sz="1600" dirty="0">
              <a:solidFill>
                <a:schemeClr val="tx1"/>
              </a:solidFill>
            </a:endParaRPr>
          </a:p>
        </p:txBody>
      </p:sp>
      <p:cxnSp>
        <p:nvCxnSpPr>
          <p:cNvPr id="17" name="Straight Connector 16"/>
          <p:cNvCxnSpPr/>
          <p:nvPr/>
        </p:nvCxnSpPr>
        <p:spPr bwMode="auto">
          <a:xfrm rot="16200000" flipH="1">
            <a:off x="4818553" y="4438543"/>
            <a:ext cx="2121626" cy="45345"/>
          </a:xfrm>
          <a:prstGeom prst="line">
            <a:avLst/>
          </a:prstGeom>
          <a:ln>
            <a:prstDash val="soli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bwMode="auto">
          <a:xfrm rot="16200000" flipH="1">
            <a:off x="4796981" y="3965707"/>
            <a:ext cx="2272393" cy="792748"/>
          </a:xfrm>
          <a:prstGeom prst="line">
            <a:avLst/>
          </a:prstGeom>
          <a:ln>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rot="16200000" flipH="1">
            <a:off x="4441086" y="3787942"/>
            <a:ext cx="2519343" cy="901327"/>
          </a:xfrm>
          <a:prstGeom prst="line">
            <a:avLst/>
          </a:prstGeom>
          <a:ln>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flipV="1">
            <a:off x="434693" y="2194173"/>
            <a:ext cx="1531088" cy="21265"/>
          </a:xfrm>
          <a:prstGeom prst="line">
            <a:avLst/>
          </a:prstGeom>
          <a:no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2268279" y="3063557"/>
            <a:ext cx="1261730" cy="14179"/>
          </a:xfrm>
          <a:prstGeom prst="line">
            <a:avLst/>
          </a:prstGeom>
          <a:no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3617326" y="3261897"/>
            <a:ext cx="1370310" cy="15693"/>
          </a:xfrm>
          <a:prstGeom prst="line">
            <a:avLst/>
          </a:prstGeom>
          <a:no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V="1">
            <a:off x="5229654" y="3408216"/>
            <a:ext cx="161744" cy="13766"/>
          </a:xfrm>
          <a:prstGeom prst="line">
            <a:avLst/>
          </a:prstGeom>
          <a:noFill/>
          <a:ln w="9525" cap="flat" cmpd="sng" algn="ctr">
            <a:solidFill>
              <a:schemeClr val="tx1"/>
            </a:solidFill>
            <a:prstDash val="solid"/>
            <a:round/>
            <a:headEnd type="none" w="med" len="med"/>
            <a:tailEnd type="none" w="med" len="med"/>
          </a:ln>
          <a:effectLst/>
        </p:spPr>
      </p:cxnSp>
      <p:cxnSp>
        <p:nvCxnSpPr>
          <p:cNvPr id="25" name="Straight Arrow Connector 24"/>
          <p:cNvCxnSpPr/>
          <p:nvPr/>
        </p:nvCxnSpPr>
        <p:spPr bwMode="auto">
          <a:xfrm rot="16200000" flipH="1">
            <a:off x="3342903" y="2749136"/>
            <a:ext cx="296884" cy="118753"/>
          </a:xfrm>
          <a:prstGeom prst="straightConnector1">
            <a:avLst/>
          </a:prstGeom>
          <a:noFill/>
          <a:ln w="9525" cap="flat" cmpd="sng" algn="ctr">
            <a:solidFill>
              <a:srgbClr val="FF0000"/>
            </a:solidFill>
            <a:prstDash val="solid"/>
            <a:round/>
            <a:headEnd type="none" w="med" len="med"/>
            <a:tailEnd type="arrow"/>
          </a:ln>
          <a:effectLst/>
        </p:spPr>
      </p:cxnSp>
      <p:cxnSp>
        <p:nvCxnSpPr>
          <p:cNvPr id="26" name="Straight Connector 25"/>
          <p:cNvCxnSpPr/>
          <p:nvPr/>
        </p:nvCxnSpPr>
        <p:spPr bwMode="auto">
          <a:xfrm flipV="1">
            <a:off x="5429554" y="3453740"/>
            <a:ext cx="161744" cy="13766"/>
          </a:xfrm>
          <a:prstGeom prst="line">
            <a:avLst/>
          </a:prstGeom>
          <a:no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16200000" flipH="1">
            <a:off x="-908463" y="5100452"/>
            <a:ext cx="2755076" cy="35626"/>
          </a:xfrm>
          <a:prstGeom prst="line">
            <a:avLst/>
          </a:prstGeom>
          <a:noFill/>
          <a:ln w="9525" cap="flat" cmpd="sng" algn="ctr">
            <a:solidFill>
              <a:schemeClr val="tx1"/>
            </a:solidFill>
            <a:prstDash val="solid"/>
            <a:round/>
            <a:headEnd type="none" w="med" len="med"/>
            <a:tailEnd type="none" w="med" len="med"/>
          </a:ln>
          <a:effectLst/>
        </p:spPr>
      </p:cxnSp>
      <p:sp>
        <p:nvSpPr>
          <p:cNvPr id="28" name="Freeform 27"/>
          <p:cNvSpPr/>
          <p:nvPr/>
        </p:nvSpPr>
        <p:spPr bwMode="auto">
          <a:xfrm>
            <a:off x="5712031" y="3372592"/>
            <a:ext cx="3408218" cy="356260"/>
          </a:xfrm>
          <a:custGeom>
            <a:avLst/>
            <a:gdLst>
              <a:gd name="connsiteX0" fmla="*/ 0 w 3408218"/>
              <a:gd name="connsiteY0" fmla="*/ 0 h 356260"/>
              <a:gd name="connsiteX1" fmla="*/ 11875 w 3408218"/>
              <a:gd name="connsiteY1" fmla="*/ 59377 h 356260"/>
              <a:gd name="connsiteX2" fmla="*/ 23751 w 3408218"/>
              <a:gd name="connsiteY2" fmla="*/ 95003 h 356260"/>
              <a:gd name="connsiteX3" fmla="*/ 59377 w 3408218"/>
              <a:gd name="connsiteY3" fmla="*/ 106878 h 356260"/>
              <a:gd name="connsiteX4" fmla="*/ 95003 w 3408218"/>
              <a:gd name="connsiteY4" fmla="*/ 130629 h 356260"/>
              <a:gd name="connsiteX5" fmla="*/ 142504 w 3408218"/>
              <a:gd name="connsiteY5" fmla="*/ 201881 h 356260"/>
              <a:gd name="connsiteX6" fmla="*/ 249382 w 3408218"/>
              <a:gd name="connsiteY6" fmla="*/ 213756 h 356260"/>
              <a:gd name="connsiteX7" fmla="*/ 285008 w 3408218"/>
              <a:gd name="connsiteY7" fmla="*/ 225631 h 356260"/>
              <a:gd name="connsiteX8" fmla="*/ 320634 w 3408218"/>
              <a:gd name="connsiteY8" fmla="*/ 249382 h 356260"/>
              <a:gd name="connsiteX9" fmla="*/ 439387 w 3408218"/>
              <a:gd name="connsiteY9" fmla="*/ 237507 h 356260"/>
              <a:gd name="connsiteX10" fmla="*/ 878774 w 3408218"/>
              <a:gd name="connsiteY10" fmla="*/ 249382 h 356260"/>
              <a:gd name="connsiteX11" fmla="*/ 973777 w 3408218"/>
              <a:gd name="connsiteY11" fmla="*/ 273133 h 356260"/>
              <a:gd name="connsiteX12" fmla="*/ 1009403 w 3408218"/>
              <a:gd name="connsiteY12" fmla="*/ 296883 h 356260"/>
              <a:gd name="connsiteX13" fmla="*/ 1128156 w 3408218"/>
              <a:gd name="connsiteY13" fmla="*/ 261257 h 356260"/>
              <a:gd name="connsiteX14" fmla="*/ 1175657 w 3408218"/>
              <a:gd name="connsiteY14" fmla="*/ 249382 h 356260"/>
              <a:gd name="connsiteX15" fmla="*/ 1615044 w 3408218"/>
              <a:gd name="connsiteY15" fmla="*/ 261257 h 356260"/>
              <a:gd name="connsiteX16" fmla="*/ 2458192 w 3408218"/>
              <a:gd name="connsiteY16" fmla="*/ 261257 h 356260"/>
              <a:gd name="connsiteX17" fmla="*/ 2493818 w 3408218"/>
              <a:gd name="connsiteY17" fmla="*/ 273133 h 356260"/>
              <a:gd name="connsiteX18" fmla="*/ 2529444 w 3408218"/>
              <a:gd name="connsiteY18" fmla="*/ 296883 h 356260"/>
              <a:gd name="connsiteX19" fmla="*/ 2624447 w 3408218"/>
              <a:gd name="connsiteY19" fmla="*/ 285008 h 356260"/>
              <a:gd name="connsiteX20" fmla="*/ 2660073 w 3408218"/>
              <a:gd name="connsiteY20" fmla="*/ 273133 h 356260"/>
              <a:gd name="connsiteX21" fmla="*/ 3063834 w 3408218"/>
              <a:gd name="connsiteY21" fmla="*/ 273133 h 356260"/>
              <a:gd name="connsiteX22" fmla="*/ 3111335 w 3408218"/>
              <a:gd name="connsiteY22" fmla="*/ 285008 h 356260"/>
              <a:gd name="connsiteX23" fmla="*/ 3170712 w 3408218"/>
              <a:gd name="connsiteY23" fmla="*/ 344385 h 356260"/>
              <a:gd name="connsiteX24" fmla="*/ 3218213 w 3408218"/>
              <a:gd name="connsiteY24" fmla="*/ 356260 h 356260"/>
              <a:gd name="connsiteX25" fmla="*/ 3348842 w 3408218"/>
              <a:gd name="connsiteY25" fmla="*/ 344385 h 356260"/>
              <a:gd name="connsiteX26" fmla="*/ 3408218 w 3408218"/>
              <a:gd name="connsiteY26" fmla="*/ 332509 h 356260"/>
              <a:gd name="connsiteX27" fmla="*/ 3408218 w 3408218"/>
              <a:gd name="connsiteY27" fmla="*/ 285008 h 3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8218" h="356260">
                <a:moveTo>
                  <a:pt x="0" y="0"/>
                </a:moveTo>
                <a:cubicBezTo>
                  <a:pt x="3958" y="19792"/>
                  <a:pt x="6980" y="39795"/>
                  <a:pt x="11875" y="59377"/>
                </a:cubicBezTo>
                <a:cubicBezTo>
                  <a:pt x="14911" y="71521"/>
                  <a:pt x="14900" y="86152"/>
                  <a:pt x="23751" y="95003"/>
                </a:cubicBezTo>
                <a:cubicBezTo>
                  <a:pt x="32602" y="103854"/>
                  <a:pt x="47502" y="102920"/>
                  <a:pt x="59377" y="106878"/>
                </a:cubicBezTo>
                <a:cubicBezTo>
                  <a:pt x="71252" y="114795"/>
                  <a:pt x="86087" y="119484"/>
                  <a:pt x="95003" y="130629"/>
                </a:cubicBezTo>
                <a:cubicBezTo>
                  <a:pt x="120889" y="162986"/>
                  <a:pt x="86354" y="183165"/>
                  <a:pt x="142504" y="201881"/>
                </a:cubicBezTo>
                <a:cubicBezTo>
                  <a:pt x="176510" y="213216"/>
                  <a:pt x="213756" y="209798"/>
                  <a:pt x="249382" y="213756"/>
                </a:cubicBezTo>
                <a:cubicBezTo>
                  <a:pt x="261257" y="217714"/>
                  <a:pt x="273812" y="220033"/>
                  <a:pt x="285008" y="225631"/>
                </a:cubicBezTo>
                <a:cubicBezTo>
                  <a:pt x="297774" y="232014"/>
                  <a:pt x="306404" y="248287"/>
                  <a:pt x="320634" y="249382"/>
                </a:cubicBezTo>
                <a:cubicBezTo>
                  <a:pt x="360299" y="252433"/>
                  <a:pt x="399803" y="241465"/>
                  <a:pt x="439387" y="237507"/>
                </a:cubicBezTo>
                <a:cubicBezTo>
                  <a:pt x="585849" y="241465"/>
                  <a:pt x="732583" y="239636"/>
                  <a:pt x="878774" y="249382"/>
                </a:cubicBezTo>
                <a:cubicBezTo>
                  <a:pt x="911344" y="251553"/>
                  <a:pt x="973777" y="273133"/>
                  <a:pt x="973777" y="273133"/>
                </a:cubicBezTo>
                <a:cubicBezTo>
                  <a:pt x="985652" y="281050"/>
                  <a:pt x="995202" y="295463"/>
                  <a:pt x="1009403" y="296883"/>
                </a:cubicBezTo>
                <a:cubicBezTo>
                  <a:pt x="1114022" y="307345"/>
                  <a:pt x="1065486" y="288116"/>
                  <a:pt x="1128156" y="261257"/>
                </a:cubicBezTo>
                <a:cubicBezTo>
                  <a:pt x="1143157" y="254828"/>
                  <a:pt x="1159823" y="253340"/>
                  <a:pt x="1175657" y="249382"/>
                </a:cubicBezTo>
                <a:cubicBezTo>
                  <a:pt x="1322119" y="253340"/>
                  <a:pt x="1468528" y="261257"/>
                  <a:pt x="1615044" y="261257"/>
                </a:cubicBezTo>
                <a:cubicBezTo>
                  <a:pt x="2716471" y="261257"/>
                  <a:pt x="1423268" y="230819"/>
                  <a:pt x="2458192" y="261257"/>
                </a:cubicBezTo>
                <a:cubicBezTo>
                  <a:pt x="2470067" y="265216"/>
                  <a:pt x="2482622" y="267535"/>
                  <a:pt x="2493818" y="273133"/>
                </a:cubicBezTo>
                <a:cubicBezTo>
                  <a:pt x="2506583" y="279516"/>
                  <a:pt x="2515230" y="295591"/>
                  <a:pt x="2529444" y="296883"/>
                </a:cubicBezTo>
                <a:cubicBezTo>
                  <a:pt x="2561227" y="299772"/>
                  <a:pt x="2592779" y="288966"/>
                  <a:pt x="2624447" y="285008"/>
                </a:cubicBezTo>
                <a:cubicBezTo>
                  <a:pt x="2636322" y="281050"/>
                  <a:pt x="2647617" y="274379"/>
                  <a:pt x="2660073" y="273133"/>
                </a:cubicBezTo>
                <a:cubicBezTo>
                  <a:pt x="2859466" y="253193"/>
                  <a:pt x="2864441" y="261403"/>
                  <a:pt x="3063834" y="273133"/>
                </a:cubicBezTo>
                <a:cubicBezTo>
                  <a:pt x="3079668" y="277091"/>
                  <a:pt x="3096334" y="278579"/>
                  <a:pt x="3111335" y="285008"/>
                </a:cubicBezTo>
                <a:cubicBezTo>
                  <a:pt x="3222171" y="332509"/>
                  <a:pt x="3075709" y="281050"/>
                  <a:pt x="3170712" y="344385"/>
                </a:cubicBezTo>
                <a:cubicBezTo>
                  <a:pt x="3184292" y="353438"/>
                  <a:pt x="3202379" y="352302"/>
                  <a:pt x="3218213" y="356260"/>
                </a:cubicBezTo>
                <a:cubicBezTo>
                  <a:pt x="3261756" y="352302"/>
                  <a:pt x="3305457" y="349808"/>
                  <a:pt x="3348842" y="344385"/>
                </a:cubicBezTo>
                <a:cubicBezTo>
                  <a:pt x="3368870" y="341881"/>
                  <a:pt x="3393946" y="346781"/>
                  <a:pt x="3408218" y="332509"/>
                </a:cubicBezTo>
                <a:lnTo>
                  <a:pt x="3408218" y="285008"/>
                </a:lnTo>
              </a:path>
            </a:pathLst>
          </a:custGeom>
          <a:noFill/>
          <a:ln w="19050" cap="flat" cmpd="sng" algn="ctr">
            <a:solidFill>
              <a:schemeClr val="accent1">
                <a:lumMod val="60000"/>
                <a:lumOff val="40000"/>
              </a:schemeClr>
            </a:solidFill>
            <a:prstDash val="dash"/>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1"/>
              </a:solidFill>
              <a:effectLst/>
              <a:latin typeface="Tahoma" pitchFamily="34" charset="0"/>
              <a:cs typeface="Arial" charset="0"/>
            </a:endParaRPr>
          </a:p>
        </p:txBody>
      </p:sp>
      <p:cxnSp>
        <p:nvCxnSpPr>
          <p:cNvPr id="29" name="Straight Connector 28"/>
          <p:cNvCxnSpPr/>
          <p:nvPr/>
        </p:nvCxnSpPr>
        <p:spPr bwMode="auto">
          <a:xfrm flipV="1">
            <a:off x="5593830" y="3487387"/>
            <a:ext cx="161744" cy="13766"/>
          </a:xfrm>
          <a:prstGeom prst="line">
            <a:avLst/>
          </a:prstGeom>
          <a:noFill/>
          <a:ln w="9525" cap="flat" cmpd="sng" algn="ctr">
            <a:solidFill>
              <a:schemeClr val="tx1"/>
            </a:solidFill>
            <a:prstDash val="solid"/>
            <a:round/>
            <a:headEnd type="none" w="med" len="med"/>
            <a:tailEnd type="none" w="med" len="med"/>
          </a:ln>
          <a:effectLst/>
        </p:spPr>
      </p:cxnSp>
      <p:cxnSp>
        <p:nvCxnSpPr>
          <p:cNvPr id="30" name="Curved Connector 29"/>
          <p:cNvCxnSpPr/>
          <p:nvPr/>
        </p:nvCxnSpPr>
        <p:spPr bwMode="auto">
          <a:xfrm rot="10800000" flipV="1">
            <a:off x="5878288" y="4025735"/>
            <a:ext cx="581888" cy="154378"/>
          </a:xfrm>
          <a:prstGeom prst="curvedConnector3">
            <a:avLst>
              <a:gd name="adj1" fmla="val 50000"/>
            </a:avLst>
          </a:prstGeom>
          <a:noFill/>
          <a:ln w="9525" cap="flat" cmpd="sng" algn="ctr">
            <a:solidFill>
              <a:schemeClr val="tx1">
                <a:lumMod val="75000"/>
                <a:lumOff val="25000"/>
              </a:schemeClr>
            </a:solidFill>
            <a:prstDash val="solid"/>
            <a:round/>
            <a:headEnd type="none" w="med" len="med"/>
            <a:tailEnd type="arrow"/>
          </a:ln>
          <a:effectLst/>
        </p:spPr>
      </p:cxnSp>
      <p:cxnSp>
        <p:nvCxnSpPr>
          <p:cNvPr id="31" name="Curved Connector 30"/>
          <p:cNvCxnSpPr/>
          <p:nvPr/>
        </p:nvCxnSpPr>
        <p:spPr bwMode="auto">
          <a:xfrm rot="10800000" flipV="1">
            <a:off x="5864434" y="4558146"/>
            <a:ext cx="581888" cy="154378"/>
          </a:xfrm>
          <a:prstGeom prst="curvedConnector3">
            <a:avLst>
              <a:gd name="adj1" fmla="val 50000"/>
            </a:avLst>
          </a:prstGeom>
          <a:noFill/>
          <a:ln w="9525" cap="flat" cmpd="sng" algn="ctr">
            <a:solidFill>
              <a:schemeClr val="tx1">
                <a:lumMod val="75000"/>
                <a:lumOff val="25000"/>
              </a:schemeClr>
            </a:solidFill>
            <a:prstDash val="solid"/>
            <a:round/>
            <a:headEnd type="none" w="med" len="med"/>
            <a:tailEnd type="arrow"/>
          </a:ln>
          <a:effectLst/>
        </p:spPr>
      </p:cxnSp>
      <p:sp>
        <p:nvSpPr>
          <p:cNvPr id="32" name="TextBox 42"/>
          <p:cNvSpPr txBox="1">
            <a:spLocks noChangeArrowheads="1"/>
          </p:cNvSpPr>
          <p:nvPr/>
        </p:nvSpPr>
        <p:spPr bwMode="auto">
          <a:xfrm>
            <a:off x="6473073" y="4424208"/>
            <a:ext cx="939681" cy="276999"/>
          </a:xfrm>
          <a:prstGeom prst="rect">
            <a:avLst/>
          </a:prstGeom>
          <a:noFill/>
          <a:ln w="9525">
            <a:noFill/>
            <a:miter lim="800000"/>
            <a:headEnd/>
            <a:tailEnd/>
          </a:ln>
        </p:spPr>
        <p:txBody>
          <a:bodyPr wrap="none">
            <a:spAutoFit/>
          </a:bodyPr>
          <a:lstStyle/>
          <a:p>
            <a:r>
              <a:rPr lang="en-US" sz="1200" dirty="0" smtClean="0">
                <a:solidFill>
                  <a:schemeClr val="tx1"/>
                </a:solidFill>
              </a:rPr>
              <a:t>2580-2600’</a:t>
            </a:r>
            <a:endParaRPr lang="en-US" sz="1200" dirty="0">
              <a:solidFill>
                <a:schemeClr val="tx1"/>
              </a:solidFill>
            </a:endParaRPr>
          </a:p>
        </p:txBody>
      </p:sp>
      <p:cxnSp>
        <p:nvCxnSpPr>
          <p:cNvPr id="33" name="Straight Arrow Connector 32"/>
          <p:cNvCxnSpPr/>
          <p:nvPr/>
        </p:nvCxnSpPr>
        <p:spPr bwMode="auto">
          <a:xfrm rot="16200000" flipH="1">
            <a:off x="5048994" y="2982686"/>
            <a:ext cx="296884" cy="118753"/>
          </a:xfrm>
          <a:prstGeom prst="straightConnector1">
            <a:avLst/>
          </a:prstGeom>
          <a:noFill/>
          <a:ln w="9525" cap="flat" cmpd="sng" algn="ctr">
            <a:solidFill>
              <a:srgbClr val="FF0000"/>
            </a:solidFill>
            <a:prstDash val="solid"/>
            <a:round/>
            <a:headEnd type="none" w="med" len="med"/>
            <a:tailEnd type="arrow"/>
          </a:ln>
          <a:effectLst/>
        </p:spPr>
      </p:cxnSp>
      <p:cxnSp>
        <p:nvCxnSpPr>
          <p:cNvPr id="34" name="Straight Connector 33"/>
          <p:cNvCxnSpPr/>
          <p:nvPr/>
        </p:nvCxnSpPr>
        <p:spPr bwMode="auto">
          <a:xfrm rot="16200000" flipH="1">
            <a:off x="3305013" y="3055631"/>
            <a:ext cx="3673227" cy="1307064"/>
          </a:xfrm>
          <a:prstGeom prst="line">
            <a:avLst/>
          </a:prstGeom>
          <a:ln>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bwMode="auto">
          <a:xfrm rot="16200000" flipH="1">
            <a:off x="4655131" y="2470068"/>
            <a:ext cx="296884" cy="118753"/>
          </a:xfrm>
          <a:prstGeom prst="straightConnector1">
            <a:avLst/>
          </a:prstGeom>
          <a:noFill/>
          <a:ln w="9525" cap="flat" cmpd="sng" algn="ctr">
            <a:solidFill>
              <a:srgbClr val="FF0000"/>
            </a:solidFill>
            <a:prstDash val="solid"/>
            <a:round/>
            <a:headEnd type="none" w="med" len="med"/>
            <a:tailEnd type="arrow"/>
          </a:ln>
          <a:effectLst/>
        </p:spPr>
      </p:cxnSp>
      <p:cxnSp>
        <p:nvCxnSpPr>
          <p:cNvPr id="36" name="Straight Connector 35"/>
          <p:cNvCxnSpPr/>
          <p:nvPr/>
        </p:nvCxnSpPr>
        <p:spPr bwMode="auto">
          <a:xfrm flipV="1">
            <a:off x="5025795" y="3346860"/>
            <a:ext cx="161744" cy="13766"/>
          </a:xfrm>
          <a:prstGeom prst="line">
            <a:avLst/>
          </a:prstGeom>
          <a:noFill/>
          <a:ln w="9525" cap="flat" cmpd="sng" algn="ctr">
            <a:solidFill>
              <a:schemeClr val="tx1"/>
            </a:solidFill>
            <a:prstDash val="solid"/>
            <a:round/>
            <a:headEnd type="none" w="med" len="med"/>
            <a:tailEnd type="none" w="med" len="med"/>
          </a:ln>
          <a:effectLst/>
        </p:spPr>
      </p:cxnSp>
      <p:sp>
        <p:nvSpPr>
          <p:cNvPr id="40" name="TextBox 42"/>
          <p:cNvSpPr txBox="1">
            <a:spLocks noChangeArrowheads="1"/>
          </p:cNvSpPr>
          <p:nvPr/>
        </p:nvSpPr>
        <p:spPr bwMode="auto">
          <a:xfrm>
            <a:off x="6387966" y="4825990"/>
            <a:ext cx="939681" cy="276999"/>
          </a:xfrm>
          <a:prstGeom prst="rect">
            <a:avLst/>
          </a:prstGeom>
          <a:noFill/>
          <a:ln w="9525">
            <a:noFill/>
            <a:miter lim="800000"/>
            <a:headEnd/>
            <a:tailEnd/>
          </a:ln>
        </p:spPr>
        <p:txBody>
          <a:bodyPr wrap="none">
            <a:spAutoFit/>
          </a:bodyPr>
          <a:lstStyle/>
          <a:p>
            <a:r>
              <a:rPr lang="en-US" sz="1200" dirty="0" smtClean="0">
                <a:solidFill>
                  <a:schemeClr val="tx1"/>
                </a:solidFill>
              </a:rPr>
              <a:t>3400-3600’</a:t>
            </a:r>
            <a:endParaRPr lang="en-US" sz="1200" dirty="0">
              <a:solidFill>
                <a:schemeClr val="tx1"/>
              </a:solidFill>
            </a:endParaRPr>
          </a:p>
        </p:txBody>
      </p:sp>
      <p:cxnSp>
        <p:nvCxnSpPr>
          <p:cNvPr id="41" name="Curved Connector 40"/>
          <p:cNvCxnSpPr/>
          <p:nvPr/>
        </p:nvCxnSpPr>
        <p:spPr bwMode="auto">
          <a:xfrm rot="10800000" flipV="1">
            <a:off x="5876309" y="4973782"/>
            <a:ext cx="581888" cy="154378"/>
          </a:xfrm>
          <a:prstGeom prst="curvedConnector3">
            <a:avLst>
              <a:gd name="adj1" fmla="val 50000"/>
            </a:avLst>
          </a:prstGeom>
          <a:noFill/>
          <a:ln w="9525" cap="flat" cmpd="sng" algn="ctr">
            <a:solidFill>
              <a:schemeClr val="tx1">
                <a:lumMod val="75000"/>
                <a:lumOff val="25000"/>
              </a:schemeClr>
            </a:solidFill>
            <a:prstDash val="solid"/>
            <a:round/>
            <a:headEnd type="none" w="med" len="med"/>
            <a:tailEnd type="arrow"/>
          </a:ln>
          <a:effectLst/>
        </p:spPr>
      </p:cxnSp>
      <p:sp>
        <p:nvSpPr>
          <p:cNvPr id="42" name="Freeform 41"/>
          <p:cNvSpPr/>
          <p:nvPr/>
        </p:nvSpPr>
        <p:spPr bwMode="auto">
          <a:xfrm>
            <a:off x="6458198" y="1341912"/>
            <a:ext cx="441366" cy="199902"/>
          </a:xfrm>
          <a:custGeom>
            <a:avLst/>
            <a:gdLst>
              <a:gd name="connsiteX0" fmla="*/ 0 w 3408218"/>
              <a:gd name="connsiteY0" fmla="*/ 0 h 356260"/>
              <a:gd name="connsiteX1" fmla="*/ 11875 w 3408218"/>
              <a:gd name="connsiteY1" fmla="*/ 59377 h 356260"/>
              <a:gd name="connsiteX2" fmla="*/ 23751 w 3408218"/>
              <a:gd name="connsiteY2" fmla="*/ 95003 h 356260"/>
              <a:gd name="connsiteX3" fmla="*/ 59377 w 3408218"/>
              <a:gd name="connsiteY3" fmla="*/ 106878 h 356260"/>
              <a:gd name="connsiteX4" fmla="*/ 95003 w 3408218"/>
              <a:gd name="connsiteY4" fmla="*/ 130629 h 356260"/>
              <a:gd name="connsiteX5" fmla="*/ 142504 w 3408218"/>
              <a:gd name="connsiteY5" fmla="*/ 201881 h 356260"/>
              <a:gd name="connsiteX6" fmla="*/ 249382 w 3408218"/>
              <a:gd name="connsiteY6" fmla="*/ 213756 h 356260"/>
              <a:gd name="connsiteX7" fmla="*/ 285008 w 3408218"/>
              <a:gd name="connsiteY7" fmla="*/ 225631 h 356260"/>
              <a:gd name="connsiteX8" fmla="*/ 320634 w 3408218"/>
              <a:gd name="connsiteY8" fmla="*/ 249382 h 356260"/>
              <a:gd name="connsiteX9" fmla="*/ 439387 w 3408218"/>
              <a:gd name="connsiteY9" fmla="*/ 237507 h 356260"/>
              <a:gd name="connsiteX10" fmla="*/ 878774 w 3408218"/>
              <a:gd name="connsiteY10" fmla="*/ 249382 h 356260"/>
              <a:gd name="connsiteX11" fmla="*/ 973777 w 3408218"/>
              <a:gd name="connsiteY11" fmla="*/ 273133 h 356260"/>
              <a:gd name="connsiteX12" fmla="*/ 1009403 w 3408218"/>
              <a:gd name="connsiteY12" fmla="*/ 296883 h 356260"/>
              <a:gd name="connsiteX13" fmla="*/ 1128156 w 3408218"/>
              <a:gd name="connsiteY13" fmla="*/ 261257 h 356260"/>
              <a:gd name="connsiteX14" fmla="*/ 1175657 w 3408218"/>
              <a:gd name="connsiteY14" fmla="*/ 249382 h 356260"/>
              <a:gd name="connsiteX15" fmla="*/ 1615044 w 3408218"/>
              <a:gd name="connsiteY15" fmla="*/ 261257 h 356260"/>
              <a:gd name="connsiteX16" fmla="*/ 2458192 w 3408218"/>
              <a:gd name="connsiteY16" fmla="*/ 261257 h 356260"/>
              <a:gd name="connsiteX17" fmla="*/ 2493818 w 3408218"/>
              <a:gd name="connsiteY17" fmla="*/ 273133 h 356260"/>
              <a:gd name="connsiteX18" fmla="*/ 2529444 w 3408218"/>
              <a:gd name="connsiteY18" fmla="*/ 296883 h 356260"/>
              <a:gd name="connsiteX19" fmla="*/ 2624447 w 3408218"/>
              <a:gd name="connsiteY19" fmla="*/ 285008 h 356260"/>
              <a:gd name="connsiteX20" fmla="*/ 2660073 w 3408218"/>
              <a:gd name="connsiteY20" fmla="*/ 273133 h 356260"/>
              <a:gd name="connsiteX21" fmla="*/ 3063834 w 3408218"/>
              <a:gd name="connsiteY21" fmla="*/ 273133 h 356260"/>
              <a:gd name="connsiteX22" fmla="*/ 3111335 w 3408218"/>
              <a:gd name="connsiteY22" fmla="*/ 285008 h 356260"/>
              <a:gd name="connsiteX23" fmla="*/ 3170712 w 3408218"/>
              <a:gd name="connsiteY23" fmla="*/ 344385 h 356260"/>
              <a:gd name="connsiteX24" fmla="*/ 3218213 w 3408218"/>
              <a:gd name="connsiteY24" fmla="*/ 356260 h 356260"/>
              <a:gd name="connsiteX25" fmla="*/ 3348842 w 3408218"/>
              <a:gd name="connsiteY25" fmla="*/ 344385 h 356260"/>
              <a:gd name="connsiteX26" fmla="*/ 3408218 w 3408218"/>
              <a:gd name="connsiteY26" fmla="*/ 332509 h 356260"/>
              <a:gd name="connsiteX27" fmla="*/ 3408218 w 3408218"/>
              <a:gd name="connsiteY27" fmla="*/ 285008 h 3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8218" h="356260">
                <a:moveTo>
                  <a:pt x="0" y="0"/>
                </a:moveTo>
                <a:cubicBezTo>
                  <a:pt x="3958" y="19792"/>
                  <a:pt x="6980" y="39795"/>
                  <a:pt x="11875" y="59377"/>
                </a:cubicBezTo>
                <a:cubicBezTo>
                  <a:pt x="14911" y="71521"/>
                  <a:pt x="14900" y="86152"/>
                  <a:pt x="23751" y="95003"/>
                </a:cubicBezTo>
                <a:cubicBezTo>
                  <a:pt x="32602" y="103854"/>
                  <a:pt x="47502" y="102920"/>
                  <a:pt x="59377" y="106878"/>
                </a:cubicBezTo>
                <a:cubicBezTo>
                  <a:pt x="71252" y="114795"/>
                  <a:pt x="86087" y="119484"/>
                  <a:pt x="95003" y="130629"/>
                </a:cubicBezTo>
                <a:cubicBezTo>
                  <a:pt x="120889" y="162986"/>
                  <a:pt x="86354" y="183165"/>
                  <a:pt x="142504" y="201881"/>
                </a:cubicBezTo>
                <a:cubicBezTo>
                  <a:pt x="176510" y="213216"/>
                  <a:pt x="213756" y="209798"/>
                  <a:pt x="249382" y="213756"/>
                </a:cubicBezTo>
                <a:cubicBezTo>
                  <a:pt x="261257" y="217714"/>
                  <a:pt x="273812" y="220033"/>
                  <a:pt x="285008" y="225631"/>
                </a:cubicBezTo>
                <a:cubicBezTo>
                  <a:pt x="297774" y="232014"/>
                  <a:pt x="306404" y="248287"/>
                  <a:pt x="320634" y="249382"/>
                </a:cubicBezTo>
                <a:cubicBezTo>
                  <a:pt x="360299" y="252433"/>
                  <a:pt x="399803" y="241465"/>
                  <a:pt x="439387" y="237507"/>
                </a:cubicBezTo>
                <a:cubicBezTo>
                  <a:pt x="585849" y="241465"/>
                  <a:pt x="732583" y="239636"/>
                  <a:pt x="878774" y="249382"/>
                </a:cubicBezTo>
                <a:cubicBezTo>
                  <a:pt x="911344" y="251553"/>
                  <a:pt x="973777" y="273133"/>
                  <a:pt x="973777" y="273133"/>
                </a:cubicBezTo>
                <a:cubicBezTo>
                  <a:pt x="985652" y="281050"/>
                  <a:pt x="995202" y="295463"/>
                  <a:pt x="1009403" y="296883"/>
                </a:cubicBezTo>
                <a:cubicBezTo>
                  <a:pt x="1114022" y="307345"/>
                  <a:pt x="1065486" y="288116"/>
                  <a:pt x="1128156" y="261257"/>
                </a:cubicBezTo>
                <a:cubicBezTo>
                  <a:pt x="1143157" y="254828"/>
                  <a:pt x="1159823" y="253340"/>
                  <a:pt x="1175657" y="249382"/>
                </a:cubicBezTo>
                <a:cubicBezTo>
                  <a:pt x="1322119" y="253340"/>
                  <a:pt x="1468528" y="261257"/>
                  <a:pt x="1615044" y="261257"/>
                </a:cubicBezTo>
                <a:cubicBezTo>
                  <a:pt x="2716471" y="261257"/>
                  <a:pt x="1423268" y="230819"/>
                  <a:pt x="2458192" y="261257"/>
                </a:cubicBezTo>
                <a:cubicBezTo>
                  <a:pt x="2470067" y="265216"/>
                  <a:pt x="2482622" y="267535"/>
                  <a:pt x="2493818" y="273133"/>
                </a:cubicBezTo>
                <a:cubicBezTo>
                  <a:pt x="2506583" y="279516"/>
                  <a:pt x="2515230" y="295591"/>
                  <a:pt x="2529444" y="296883"/>
                </a:cubicBezTo>
                <a:cubicBezTo>
                  <a:pt x="2561227" y="299772"/>
                  <a:pt x="2592779" y="288966"/>
                  <a:pt x="2624447" y="285008"/>
                </a:cubicBezTo>
                <a:cubicBezTo>
                  <a:pt x="2636322" y="281050"/>
                  <a:pt x="2647617" y="274379"/>
                  <a:pt x="2660073" y="273133"/>
                </a:cubicBezTo>
                <a:cubicBezTo>
                  <a:pt x="2859466" y="253193"/>
                  <a:pt x="2864441" y="261403"/>
                  <a:pt x="3063834" y="273133"/>
                </a:cubicBezTo>
                <a:cubicBezTo>
                  <a:pt x="3079668" y="277091"/>
                  <a:pt x="3096334" y="278579"/>
                  <a:pt x="3111335" y="285008"/>
                </a:cubicBezTo>
                <a:cubicBezTo>
                  <a:pt x="3222171" y="332509"/>
                  <a:pt x="3075709" y="281050"/>
                  <a:pt x="3170712" y="344385"/>
                </a:cubicBezTo>
                <a:cubicBezTo>
                  <a:pt x="3184292" y="353438"/>
                  <a:pt x="3202379" y="352302"/>
                  <a:pt x="3218213" y="356260"/>
                </a:cubicBezTo>
                <a:cubicBezTo>
                  <a:pt x="3261756" y="352302"/>
                  <a:pt x="3305457" y="349808"/>
                  <a:pt x="3348842" y="344385"/>
                </a:cubicBezTo>
                <a:cubicBezTo>
                  <a:pt x="3368870" y="341881"/>
                  <a:pt x="3393946" y="346781"/>
                  <a:pt x="3408218" y="332509"/>
                </a:cubicBezTo>
                <a:lnTo>
                  <a:pt x="3408218" y="285008"/>
                </a:lnTo>
              </a:path>
            </a:pathLst>
          </a:custGeom>
          <a:noFill/>
          <a:ln w="19050" cap="flat" cmpd="sng" algn="ctr">
            <a:solidFill>
              <a:schemeClr val="accent1">
                <a:lumMod val="60000"/>
                <a:lumOff val="40000"/>
              </a:schemeClr>
            </a:solidFill>
            <a:prstDash val="dash"/>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1"/>
              </a:solidFill>
              <a:effectLst/>
              <a:latin typeface="Tahoma" pitchFamily="34" charset="0"/>
              <a:cs typeface="Arial" charset="0"/>
            </a:endParaRPr>
          </a:p>
        </p:txBody>
      </p:sp>
      <p:sp>
        <p:nvSpPr>
          <p:cNvPr id="43" name="TextBox 42"/>
          <p:cNvSpPr txBox="1"/>
          <p:nvPr/>
        </p:nvSpPr>
        <p:spPr>
          <a:xfrm>
            <a:off x="6958940" y="1377537"/>
            <a:ext cx="846707" cy="253916"/>
          </a:xfrm>
          <a:prstGeom prst="rect">
            <a:avLst/>
          </a:prstGeom>
          <a:noFill/>
        </p:spPr>
        <p:txBody>
          <a:bodyPr wrap="none" rtlCol="0">
            <a:spAutoFit/>
          </a:bodyPr>
          <a:lstStyle/>
          <a:p>
            <a:r>
              <a:rPr lang="en-US" sz="1050" dirty="0" smtClean="0">
                <a:solidFill>
                  <a:schemeClr val="tx1"/>
                </a:solidFill>
              </a:rPr>
              <a:t>Debris flow</a:t>
            </a:r>
            <a:endParaRPr lang="en-US" sz="1050" dirty="0">
              <a:solidFill>
                <a:schemeClr val="tx1"/>
              </a:solidFill>
            </a:endParaRPr>
          </a:p>
        </p:txBody>
      </p:sp>
      <p:cxnSp>
        <p:nvCxnSpPr>
          <p:cNvPr id="44" name="Straight Connector 43"/>
          <p:cNvCxnSpPr/>
          <p:nvPr/>
        </p:nvCxnSpPr>
        <p:spPr bwMode="auto">
          <a:xfrm>
            <a:off x="6458179" y="1785853"/>
            <a:ext cx="441385" cy="7321"/>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7040088" y="1648691"/>
            <a:ext cx="535724" cy="253916"/>
          </a:xfrm>
          <a:prstGeom prst="rect">
            <a:avLst/>
          </a:prstGeom>
          <a:noFill/>
        </p:spPr>
        <p:txBody>
          <a:bodyPr wrap="none" rtlCol="0">
            <a:spAutoFit/>
          </a:bodyPr>
          <a:lstStyle/>
          <a:p>
            <a:r>
              <a:rPr lang="en-US" sz="1050" dirty="0" smtClean="0">
                <a:solidFill>
                  <a:schemeClr val="tx1"/>
                </a:solidFill>
              </a:rPr>
              <a:t>Faults</a:t>
            </a:r>
            <a:endParaRPr lang="en-US" sz="1050" dirty="0">
              <a:solidFill>
                <a:schemeClr val="tx1"/>
              </a:solidFill>
            </a:endParaRPr>
          </a:p>
        </p:txBody>
      </p:sp>
      <p:sp>
        <p:nvSpPr>
          <p:cNvPr id="48" name="Freeform 47"/>
          <p:cNvSpPr/>
          <p:nvPr/>
        </p:nvSpPr>
        <p:spPr bwMode="auto">
          <a:xfrm>
            <a:off x="213756" y="1445699"/>
            <a:ext cx="1727301" cy="788133"/>
          </a:xfrm>
          <a:custGeom>
            <a:avLst/>
            <a:gdLst>
              <a:gd name="connsiteX0" fmla="*/ 237506 w 1727301"/>
              <a:gd name="connsiteY0" fmla="*/ 430602 h 788133"/>
              <a:gd name="connsiteX1" fmla="*/ 1686296 w 1727301"/>
              <a:gd name="connsiteY1" fmla="*/ 763111 h 788133"/>
              <a:gd name="connsiteX2" fmla="*/ 1721922 w 1727301"/>
              <a:gd name="connsiteY2" fmla="*/ 751236 h 788133"/>
              <a:gd name="connsiteX3" fmla="*/ 1686296 w 1727301"/>
              <a:gd name="connsiteY3" fmla="*/ 668109 h 788133"/>
              <a:gd name="connsiteX4" fmla="*/ 1650670 w 1727301"/>
              <a:gd name="connsiteY4" fmla="*/ 596857 h 788133"/>
              <a:gd name="connsiteX5" fmla="*/ 1626919 w 1727301"/>
              <a:gd name="connsiteY5" fmla="*/ 525605 h 788133"/>
              <a:gd name="connsiteX6" fmla="*/ 1591293 w 1727301"/>
              <a:gd name="connsiteY6" fmla="*/ 406852 h 788133"/>
              <a:gd name="connsiteX7" fmla="*/ 1567543 w 1727301"/>
              <a:gd name="connsiteY7" fmla="*/ 323724 h 788133"/>
              <a:gd name="connsiteX8" fmla="*/ 1543792 w 1727301"/>
              <a:gd name="connsiteY8" fmla="*/ 288098 h 788133"/>
              <a:gd name="connsiteX9" fmla="*/ 1520041 w 1727301"/>
              <a:gd name="connsiteY9" fmla="*/ 216846 h 788133"/>
              <a:gd name="connsiteX10" fmla="*/ 1508166 w 1727301"/>
              <a:gd name="connsiteY10" fmla="*/ 181220 h 788133"/>
              <a:gd name="connsiteX11" fmla="*/ 1496291 w 1727301"/>
              <a:gd name="connsiteY11" fmla="*/ 121844 h 788133"/>
              <a:gd name="connsiteX12" fmla="*/ 1472540 w 1727301"/>
              <a:gd name="connsiteY12" fmla="*/ 50592 h 788133"/>
              <a:gd name="connsiteX13" fmla="*/ 1460665 w 1727301"/>
              <a:gd name="connsiteY13" fmla="*/ 14966 h 788133"/>
              <a:gd name="connsiteX14" fmla="*/ 1401288 w 1727301"/>
              <a:gd name="connsiteY14" fmla="*/ 62467 h 788133"/>
              <a:gd name="connsiteX15" fmla="*/ 1365662 w 1727301"/>
              <a:gd name="connsiteY15" fmla="*/ 74343 h 788133"/>
              <a:gd name="connsiteX16" fmla="*/ 1330036 w 1727301"/>
              <a:gd name="connsiteY16" fmla="*/ 98093 h 788133"/>
              <a:gd name="connsiteX17" fmla="*/ 1318161 w 1727301"/>
              <a:gd name="connsiteY17" fmla="*/ 145595 h 788133"/>
              <a:gd name="connsiteX18" fmla="*/ 1282535 w 1727301"/>
              <a:gd name="connsiteY18" fmla="*/ 157470 h 788133"/>
              <a:gd name="connsiteX19" fmla="*/ 1246909 w 1727301"/>
              <a:gd name="connsiteY19" fmla="*/ 181220 h 788133"/>
              <a:gd name="connsiteX20" fmla="*/ 1187532 w 1727301"/>
              <a:gd name="connsiteY20" fmla="*/ 228722 h 788133"/>
              <a:gd name="connsiteX21" fmla="*/ 1080654 w 1727301"/>
              <a:gd name="connsiteY21" fmla="*/ 299974 h 788133"/>
              <a:gd name="connsiteX22" fmla="*/ 1009402 w 1727301"/>
              <a:gd name="connsiteY22" fmla="*/ 347475 h 788133"/>
              <a:gd name="connsiteX23" fmla="*/ 973776 w 1727301"/>
              <a:gd name="connsiteY23" fmla="*/ 371226 h 788133"/>
              <a:gd name="connsiteX24" fmla="*/ 807522 w 1727301"/>
              <a:gd name="connsiteY24" fmla="*/ 359350 h 788133"/>
              <a:gd name="connsiteX25" fmla="*/ 771896 w 1727301"/>
              <a:gd name="connsiteY25" fmla="*/ 335600 h 788133"/>
              <a:gd name="connsiteX26" fmla="*/ 736270 w 1727301"/>
              <a:gd name="connsiteY26" fmla="*/ 323724 h 788133"/>
              <a:gd name="connsiteX27" fmla="*/ 629392 w 1727301"/>
              <a:gd name="connsiteY27" fmla="*/ 335600 h 788133"/>
              <a:gd name="connsiteX28" fmla="*/ 605641 w 1727301"/>
              <a:gd name="connsiteY28" fmla="*/ 371226 h 788133"/>
              <a:gd name="connsiteX29" fmla="*/ 534389 w 1727301"/>
              <a:gd name="connsiteY29" fmla="*/ 406852 h 788133"/>
              <a:gd name="connsiteX30" fmla="*/ 486888 w 1727301"/>
              <a:gd name="connsiteY30" fmla="*/ 478104 h 788133"/>
              <a:gd name="connsiteX31" fmla="*/ 439387 w 1727301"/>
              <a:gd name="connsiteY31" fmla="*/ 537480 h 788133"/>
              <a:gd name="connsiteX32" fmla="*/ 296883 w 1727301"/>
              <a:gd name="connsiteY32" fmla="*/ 513730 h 788133"/>
              <a:gd name="connsiteX33" fmla="*/ 261257 w 1727301"/>
              <a:gd name="connsiteY33" fmla="*/ 489979 h 788133"/>
              <a:gd name="connsiteX34" fmla="*/ 237506 w 1727301"/>
              <a:gd name="connsiteY34" fmla="*/ 430602 h 7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7301" h="788133">
                <a:moveTo>
                  <a:pt x="237506" y="430602"/>
                </a:moveTo>
                <a:cubicBezTo>
                  <a:pt x="475012" y="476124"/>
                  <a:pt x="134943" y="788133"/>
                  <a:pt x="1686296" y="763111"/>
                </a:cubicBezTo>
                <a:cubicBezTo>
                  <a:pt x="1698812" y="762909"/>
                  <a:pt x="1710047" y="755194"/>
                  <a:pt x="1721922" y="751236"/>
                </a:cubicBezTo>
                <a:cubicBezTo>
                  <a:pt x="1697207" y="652375"/>
                  <a:pt x="1727301" y="750120"/>
                  <a:pt x="1686296" y="668109"/>
                </a:cubicBezTo>
                <a:cubicBezTo>
                  <a:pt x="1637130" y="569777"/>
                  <a:pt x="1718737" y="698957"/>
                  <a:pt x="1650670" y="596857"/>
                </a:cubicBezTo>
                <a:cubicBezTo>
                  <a:pt x="1642753" y="573106"/>
                  <a:pt x="1630459" y="550389"/>
                  <a:pt x="1626919" y="525605"/>
                </a:cubicBezTo>
                <a:cubicBezTo>
                  <a:pt x="1613026" y="428349"/>
                  <a:pt x="1630570" y="465767"/>
                  <a:pt x="1591293" y="406852"/>
                </a:cubicBezTo>
                <a:cubicBezTo>
                  <a:pt x="1587488" y="391633"/>
                  <a:pt x="1576061" y="340760"/>
                  <a:pt x="1567543" y="323724"/>
                </a:cubicBezTo>
                <a:cubicBezTo>
                  <a:pt x="1561160" y="310958"/>
                  <a:pt x="1551709" y="299973"/>
                  <a:pt x="1543792" y="288098"/>
                </a:cubicBezTo>
                <a:lnTo>
                  <a:pt x="1520041" y="216846"/>
                </a:lnTo>
                <a:cubicBezTo>
                  <a:pt x="1516083" y="204971"/>
                  <a:pt x="1510621" y="193495"/>
                  <a:pt x="1508166" y="181220"/>
                </a:cubicBezTo>
                <a:cubicBezTo>
                  <a:pt x="1504208" y="161428"/>
                  <a:pt x="1501602" y="141317"/>
                  <a:pt x="1496291" y="121844"/>
                </a:cubicBezTo>
                <a:cubicBezTo>
                  <a:pt x="1489704" y="97691"/>
                  <a:pt x="1480457" y="74343"/>
                  <a:pt x="1472540" y="50592"/>
                </a:cubicBezTo>
                <a:lnTo>
                  <a:pt x="1460665" y="14966"/>
                </a:lnTo>
                <a:cubicBezTo>
                  <a:pt x="1341786" y="44685"/>
                  <a:pt x="1463753" y="0"/>
                  <a:pt x="1401288" y="62467"/>
                </a:cubicBezTo>
                <a:cubicBezTo>
                  <a:pt x="1392437" y="71318"/>
                  <a:pt x="1376858" y="68745"/>
                  <a:pt x="1365662" y="74343"/>
                </a:cubicBezTo>
                <a:cubicBezTo>
                  <a:pt x="1352897" y="80726"/>
                  <a:pt x="1341911" y="90176"/>
                  <a:pt x="1330036" y="98093"/>
                </a:cubicBezTo>
                <a:cubicBezTo>
                  <a:pt x="1326078" y="113927"/>
                  <a:pt x="1328357" y="132850"/>
                  <a:pt x="1318161" y="145595"/>
                </a:cubicBezTo>
                <a:cubicBezTo>
                  <a:pt x="1310341" y="155370"/>
                  <a:pt x="1293731" y="151872"/>
                  <a:pt x="1282535" y="157470"/>
                </a:cubicBezTo>
                <a:cubicBezTo>
                  <a:pt x="1269769" y="163853"/>
                  <a:pt x="1258784" y="173303"/>
                  <a:pt x="1246909" y="181220"/>
                </a:cubicBezTo>
                <a:cubicBezTo>
                  <a:pt x="1225299" y="246053"/>
                  <a:pt x="1253142" y="195917"/>
                  <a:pt x="1187532" y="228722"/>
                </a:cubicBezTo>
                <a:cubicBezTo>
                  <a:pt x="1187522" y="228727"/>
                  <a:pt x="1098472" y="288096"/>
                  <a:pt x="1080654" y="299974"/>
                </a:cubicBezTo>
                <a:lnTo>
                  <a:pt x="1009402" y="347475"/>
                </a:lnTo>
                <a:lnTo>
                  <a:pt x="973776" y="371226"/>
                </a:lnTo>
                <a:cubicBezTo>
                  <a:pt x="918358" y="367267"/>
                  <a:pt x="862236" y="369005"/>
                  <a:pt x="807522" y="359350"/>
                </a:cubicBezTo>
                <a:cubicBezTo>
                  <a:pt x="793467" y="356870"/>
                  <a:pt x="784661" y="341983"/>
                  <a:pt x="771896" y="335600"/>
                </a:cubicBezTo>
                <a:cubicBezTo>
                  <a:pt x="760700" y="330002"/>
                  <a:pt x="748145" y="327683"/>
                  <a:pt x="736270" y="323724"/>
                </a:cubicBezTo>
                <a:cubicBezTo>
                  <a:pt x="700644" y="327683"/>
                  <a:pt x="663079" y="323350"/>
                  <a:pt x="629392" y="335600"/>
                </a:cubicBezTo>
                <a:cubicBezTo>
                  <a:pt x="615979" y="340478"/>
                  <a:pt x="615733" y="361134"/>
                  <a:pt x="605641" y="371226"/>
                </a:cubicBezTo>
                <a:cubicBezTo>
                  <a:pt x="582622" y="394245"/>
                  <a:pt x="563363" y="397194"/>
                  <a:pt x="534389" y="406852"/>
                </a:cubicBezTo>
                <a:cubicBezTo>
                  <a:pt x="507117" y="515942"/>
                  <a:pt x="546531" y="403549"/>
                  <a:pt x="486888" y="478104"/>
                </a:cubicBezTo>
                <a:cubicBezTo>
                  <a:pt x="421336" y="560045"/>
                  <a:pt x="541483" y="469418"/>
                  <a:pt x="439387" y="537480"/>
                </a:cubicBezTo>
                <a:cubicBezTo>
                  <a:pt x="405527" y="533718"/>
                  <a:pt x="336671" y="533624"/>
                  <a:pt x="296883" y="513730"/>
                </a:cubicBezTo>
                <a:cubicBezTo>
                  <a:pt x="284117" y="507347"/>
                  <a:pt x="273132" y="497896"/>
                  <a:pt x="261257" y="489979"/>
                </a:cubicBezTo>
                <a:cubicBezTo>
                  <a:pt x="246583" y="445956"/>
                  <a:pt x="0" y="385080"/>
                  <a:pt x="237506" y="430602"/>
                </a:cubicBezTo>
                <a:close/>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1"/>
              </a:solidFill>
              <a:effectLst/>
              <a:latin typeface="Tahoma" pitchFamily="34" charset="0"/>
              <a:cs typeface="Arial" charset="0"/>
            </a:endParaRPr>
          </a:p>
        </p:txBody>
      </p:sp>
      <p:sp>
        <p:nvSpPr>
          <p:cNvPr id="49" name="Freeform 48"/>
          <p:cNvSpPr/>
          <p:nvPr/>
        </p:nvSpPr>
        <p:spPr bwMode="auto">
          <a:xfrm>
            <a:off x="439125" y="1472540"/>
            <a:ext cx="1496553" cy="802265"/>
          </a:xfrm>
          <a:custGeom>
            <a:avLst/>
            <a:gdLst>
              <a:gd name="connsiteX0" fmla="*/ 12137 w 1496553"/>
              <a:gd name="connsiteY0" fmla="*/ 415637 h 802265"/>
              <a:gd name="connsiteX1" fmla="*/ 24013 w 1496553"/>
              <a:gd name="connsiteY1" fmla="*/ 605642 h 802265"/>
              <a:gd name="connsiteX2" fmla="*/ 35888 w 1496553"/>
              <a:gd name="connsiteY2" fmla="*/ 771896 h 802265"/>
              <a:gd name="connsiteX3" fmla="*/ 154641 w 1496553"/>
              <a:gd name="connsiteY3" fmla="*/ 760021 h 802265"/>
              <a:gd name="connsiteX4" fmla="*/ 356522 w 1496553"/>
              <a:gd name="connsiteY4" fmla="*/ 736270 h 802265"/>
              <a:gd name="connsiteX5" fmla="*/ 1496553 w 1496553"/>
              <a:gd name="connsiteY5" fmla="*/ 724395 h 802265"/>
              <a:gd name="connsiteX6" fmla="*/ 1472802 w 1496553"/>
              <a:gd name="connsiteY6" fmla="*/ 605642 h 802265"/>
              <a:gd name="connsiteX7" fmla="*/ 1449052 w 1496553"/>
              <a:gd name="connsiteY7" fmla="*/ 570016 h 802265"/>
              <a:gd name="connsiteX8" fmla="*/ 1425301 w 1496553"/>
              <a:gd name="connsiteY8" fmla="*/ 498764 h 802265"/>
              <a:gd name="connsiteX9" fmla="*/ 1401550 w 1496553"/>
              <a:gd name="connsiteY9" fmla="*/ 427512 h 802265"/>
              <a:gd name="connsiteX10" fmla="*/ 1389675 w 1496553"/>
              <a:gd name="connsiteY10" fmla="*/ 391886 h 802265"/>
              <a:gd name="connsiteX11" fmla="*/ 1365924 w 1496553"/>
              <a:gd name="connsiteY11" fmla="*/ 356260 h 802265"/>
              <a:gd name="connsiteX12" fmla="*/ 1354049 w 1496553"/>
              <a:gd name="connsiteY12" fmla="*/ 320634 h 802265"/>
              <a:gd name="connsiteX13" fmla="*/ 1330298 w 1496553"/>
              <a:gd name="connsiteY13" fmla="*/ 225631 h 802265"/>
              <a:gd name="connsiteX14" fmla="*/ 1306548 w 1496553"/>
              <a:gd name="connsiteY14" fmla="*/ 154379 h 802265"/>
              <a:gd name="connsiteX15" fmla="*/ 1282797 w 1496553"/>
              <a:gd name="connsiteY15" fmla="*/ 118754 h 802265"/>
              <a:gd name="connsiteX16" fmla="*/ 1247171 w 1496553"/>
              <a:gd name="connsiteY16" fmla="*/ 0 h 802265"/>
              <a:gd name="connsiteX17" fmla="*/ 1175919 w 1496553"/>
              <a:gd name="connsiteY17" fmla="*/ 11876 h 802265"/>
              <a:gd name="connsiteX18" fmla="*/ 1152169 w 1496553"/>
              <a:gd name="connsiteY18" fmla="*/ 47502 h 802265"/>
              <a:gd name="connsiteX19" fmla="*/ 1116543 w 1496553"/>
              <a:gd name="connsiteY19" fmla="*/ 71252 h 802265"/>
              <a:gd name="connsiteX20" fmla="*/ 1069041 w 1496553"/>
              <a:gd name="connsiteY20" fmla="*/ 130629 h 802265"/>
              <a:gd name="connsiteX21" fmla="*/ 1045291 w 1496553"/>
              <a:gd name="connsiteY21" fmla="*/ 166255 h 802265"/>
              <a:gd name="connsiteX22" fmla="*/ 997789 w 1496553"/>
              <a:gd name="connsiteY22" fmla="*/ 178130 h 802265"/>
              <a:gd name="connsiteX23" fmla="*/ 962163 w 1496553"/>
              <a:gd name="connsiteY23" fmla="*/ 190005 h 802265"/>
              <a:gd name="connsiteX24" fmla="*/ 855285 w 1496553"/>
              <a:gd name="connsiteY24" fmla="*/ 273133 h 802265"/>
              <a:gd name="connsiteX25" fmla="*/ 819659 w 1496553"/>
              <a:gd name="connsiteY25" fmla="*/ 285008 h 802265"/>
              <a:gd name="connsiteX26" fmla="*/ 795909 w 1496553"/>
              <a:gd name="connsiteY26" fmla="*/ 320634 h 802265"/>
              <a:gd name="connsiteX27" fmla="*/ 748407 w 1496553"/>
              <a:gd name="connsiteY27" fmla="*/ 356260 h 802265"/>
              <a:gd name="connsiteX28" fmla="*/ 712781 w 1496553"/>
              <a:gd name="connsiteY28" fmla="*/ 391886 h 802265"/>
              <a:gd name="connsiteX29" fmla="*/ 605904 w 1496553"/>
              <a:gd name="connsiteY29" fmla="*/ 356260 h 802265"/>
              <a:gd name="connsiteX30" fmla="*/ 570278 w 1496553"/>
              <a:gd name="connsiteY30" fmla="*/ 344385 h 802265"/>
              <a:gd name="connsiteX31" fmla="*/ 534652 w 1496553"/>
              <a:gd name="connsiteY31" fmla="*/ 320634 h 802265"/>
              <a:gd name="connsiteX32" fmla="*/ 404023 w 1496553"/>
              <a:gd name="connsiteY32" fmla="*/ 320634 h 802265"/>
              <a:gd name="connsiteX33" fmla="*/ 380272 w 1496553"/>
              <a:gd name="connsiteY33" fmla="*/ 356260 h 802265"/>
              <a:gd name="connsiteX34" fmla="*/ 309020 w 1496553"/>
              <a:gd name="connsiteY34" fmla="*/ 415637 h 802265"/>
              <a:gd name="connsiteX35" fmla="*/ 225893 w 1496553"/>
              <a:gd name="connsiteY35" fmla="*/ 510639 h 802265"/>
              <a:gd name="connsiteX36" fmla="*/ 190267 w 1496553"/>
              <a:gd name="connsiteY36" fmla="*/ 522515 h 802265"/>
              <a:gd name="connsiteX37" fmla="*/ 83389 w 1496553"/>
              <a:gd name="connsiteY37" fmla="*/ 510639 h 802265"/>
              <a:gd name="connsiteX38" fmla="*/ 71514 w 1496553"/>
              <a:gd name="connsiteY38" fmla="*/ 475013 h 802265"/>
              <a:gd name="connsiteX39" fmla="*/ 12137 w 1496553"/>
              <a:gd name="connsiteY39" fmla="*/ 415637 h 80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96553" h="802265">
                <a:moveTo>
                  <a:pt x="12137" y="415637"/>
                </a:moveTo>
                <a:cubicBezTo>
                  <a:pt x="4220" y="437408"/>
                  <a:pt x="19792" y="542324"/>
                  <a:pt x="24013" y="605642"/>
                </a:cubicBezTo>
                <a:cubicBezTo>
                  <a:pt x="27709" y="661078"/>
                  <a:pt x="0" y="729483"/>
                  <a:pt x="35888" y="771896"/>
                </a:cubicBezTo>
                <a:cubicBezTo>
                  <a:pt x="61585" y="802265"/>
                  <a:pt x="115166" y="764955"/>
                  <a:pt x="154641" y="760021"/>
                </a:cubicBezTo>
                <a:cubicBezTo>
                  <a:pt x="256005" y="747351"/>
                  <a:pt x="225548" y="738718"/>
                  <a:pt x="356522" y="736270"/>
                </a:cubicBezTo>
                <a:lnTo>
                  <a:pt x="1496553" y="724395"/>
                </a:lnTo>
                <a:cubicBezTo>
                  <a:pt x="1492176" y="693752"/>
                  <a:pt x="1489385" y="638808"/>
                  <a:pt x="1472802" y="605642"/>
                </a:cubicBezTo>
                <a:cubicBezTo>
                  <a:pt x="1466419" y="592877"/>
                  <a:pt x="1454848" y="583058"/>
                  <a:pt x="1449052" y="570016"/>
                </a:cubicBezTo>
                <a:cubicBezTo>
                  <a:pt x="1438884" y="547138"/>
                  <a:pt x="1433218" y="522515"/>
                  <a:pt x="1425301" y="498764"/>
                </a:cubicBezTo>
                <a:lnTo>
                  <a:pt x="1401550" y="427512"/>
                </a:lnTo>
                <a:cubicBezTo>
                  <a:pt x="1397592" y="415637"/>
                  <a:pt x="1396619" y="402301"/>
                  <a:pt x="1389675" y="391886"/>
                </a:cubicBezTo>
                <a:lnTo>
                  <a:pt x="1365924" y="356260"/>
                </a:lnTo>
                <a:cubicBezTo>
                  <a:pt x="1361966" y="344385"/>
                  <a:pt x="1357343" y="332711"/>
                  <a:pt x="1354049" y="320634"/>
                </a:cubicBezTo>
                <a:cubicBezTo>
                  <a:pt x="1345460" y="289142"/>
                  <a:pt x="1340620" y="256598"/>
                  <a:pt x="1330298" y="225631"/>
                </a:cubicBezTo>
                <a:cubicBezTo>
                  <a:pt x="1322381" y="201880"/>
                  <a:pt x="1320436" y="175209"/>
                  <a:pt x="1306548" y="154379"/>
                </a:cubicBezTo>
                <a:lnTo>
                  <a:pt x="1282797" y="118754"/>
                </a:lnTo>
                <a:cubicBezTo>
                  <a:pt x="1253885" y="32018"/>
                  <a:pt x="1265118" y="71790"/>
                  <a:pt x="1247171" y="0"/>
                </a:cubicBezTo>
                <a:cubicBezTo>
                  <a:pt x="1223420" y="3959"/>
                  <a:pt x="1197455" y="1108"/>
                  <a:pt x="1175919" y="11876"/>
                </a:cubicBezTo>
                <a:cubicBezTo>
                  <a:pt x="1163154" y="18259"/>
                  <a:pt x="1162261" y="37410"/>
                  <a:pt x="1152169" y="47502"/>
                </a:cubicBezTo>
                <a:cubicBezTo>
                  <a:pt x="1142077" y="57594"/>
                  <a:pt x="1128418" y="63335"/>
                  <a:pt x="1116543" y="71252"/>
                </a:cubicBezTo>
                <a:cubicBezTo>
                  <a:pt x="1093422" y="140610"/>
                  <a:pt x="1122757" y="76912"/>
                  <a:pt x="1069041" y="130629"/>
                </a:cubicBezTo>
                <a:cubicBezTo>
                  <a:pt x="1058949" y="140721"/>
                  <a:pt x="1057166" y="158338"/>
                  <a:pt x="1045291" y="166255"/>
                </a:cubicBezTo>
                <a:cubicBezTo>
                  <a:pt x="1031711" y="175308"/>
                  <a:pt x="1013482" y="173646"/>
                  <a:pt x="997789" y="178130"/>
                </a:cubicBezTo>
                <a:cubicBezTo>
                  <a:pt x="985753" y="181569"/>
                  <a:pt x="974038" y="186047"/>
                  <a:pt x="962163" y="190005"/>
                </a:cubicBezTo>
                <a:cubicBezTo>
                  <a:pt x="931425" y="220743"/>
                  <a:pt x="897896" y="258930"/>
                  <a:pt x="855285" y="273133"/>
                </a:cubicBezTo>
                <a:lnTo>
                  <a:pt x="819659" y="285008"/>
                </a:lnTo>
                <a:cubicBezTo>
                  <a:pt x="811742" y="296883"/>
                  <a:pt x="806001" y="310542"/>
                  <a:pt x="795909" y="320634"/>
                </a:cubicBezTo>
                <a:cubicBezTo>
                  <a:pt x="781914" y="334629"/>
                  <a:pt x="763435" y="343379"/>
                  <a:pt x="748407" y="356260"/>
                </a:cubicBezTo>
                <a:cubicBezTo>
                  <a:pt x="735656" y="367190"/>
                  <a:pt x="724656" y="380011"/>
                  <a:pt x="712781" y="391886"/>
                </a:cubicBezTo>
                <a:lnTo>
                  <a:pt x="605904" y="356260"/>
                </a:lnTo>
                <a:lnTo>
                  <a:pt x="570278" y="344385"/>
                </a:lnTo>
                <a:cubicBezTo>
                  <a:pt x="558403" y="336468"/>
                  <a:pt x="547418" y="327017"/>
                  <a:pt x="534652" y="320634"/>
                </a:cubicBezTo>
                <a:cubicBezTo>
                  <a:pt x="486325" y="296470"/>
                  <a:pt x="466639" y="312807"/>
                  <a:pt x="404023" y="320634"/>
                </a:cubicBezTo>
                <a:cubicBezTo>
                  <a:pt x="396106" y="332509"/>
                  <a:pt x="390364" y="346168"/>
                  <a:pt x="380272" y="356260"/>
                </a:cubicBezTo>
                <a:cubicBezTo>
                  <a:pt x="311662" y="424870"/>
                  <a:pt x="377108" y="328096"/>
                  <a:pt x="309020" y="415637"/>
                </a:cubicBezTo>
                <a:cubicBezTo>
                  <a:pt x="263675" y="473938"/>
                  <a:pt x="280233" y="483469"/>
                  <a:pt x="225893" y="510639"/>
                </a:cubicBezTo>
                <a:cubicBezTo>
                  <a:pt x="214697" y="516237"/>
                  <a:pt x="202142" y="518556"/>
                  <a:pt x="190267" y="522515"/>
                </a:cubicBezTo>
                <a:cubicBezTo>
                  <a:pt x="154641" y="518556"/>
                  <a:pt x="116670" y="523952"/>
                  <a:pt x="83389" y="510639"/>
                </a:cubicBezTo>
                <a:cubicBezTo>
                  <a:pt x="71767" y="505990"/>
                  <a:pt x="77112" y="486209"/>
                  <a:pt x="71514" y="475013"/>
                </a:cubicBezTo>
                <a:cubicBezTo>
                  <a:pt x="52407" y="436799"/>
                  <a:pt x="20054" y="393866"/>
                  <a:pt x="12137" y="415637"/>
                </a:cubicBezTo>
                <a:close/>
              </a:path>
            </a:pathLst>
          </a:custGeom>
          <a:gradFill flip="none" rotWithShape="1">
            <a:gsLst>
              <a:gs pos="0">
                <a:srgbClr val="993300">
                  <a:tint val="66000"/>
                  <a:satMod val="160000"/>
                  <a:alpha val="65000"/>
                </a:srgbClr>
              </a:gs>
              <a:gs pos="50000">
                <a:srgbClr val="993300">
                  <a:tint val="44500"/>
                  <a:satMod val="160000"/>
                </a:srgbClr>
              </a:gs>
              <a:gs pos="100000">
                <a:srgbClr val="993300">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a:glow rad="139700">
              <a:schemeClr val="accent4">
                <a:satMod val="175000"/>
                <a:alpha val="40000"/>
              </a:schemeClr>
            </a:glow>
            <a:softEdge rad="12700"/>
          </a:effectLst>
        </p:spPr>
        <p:txBody>
          <a:bodyPr vert="horz" wrap="square" lIns="91440" tIns="45720" rIns="91440" bIns="45720" numCol="1" rtlCol="0" anchor="b"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1"/>
              </a:solidFill>
              <a:effectLst/>
              <a:latin typeface="Tahoma" pitchFamily="34" charset="0"/>
              <a:cs typeface="Arial" charset="0"/>
            </a:endParaRPr>
          </a:p>
        </p:txBody>
      </p:sp>
      <p:cxnSp>
        <p:nvCxnSpPr>
          <p:cNvPr id="50" name="Straight Connector 49"/>
          <p:cNvCxnSpPr/>
          <p:nvPr/>
        </p:nvCxnSpPr>
        <p:spPr bwMode="auto">
          <a:xfrm rot="16200000" flipH="1">
            <a:off x="538163" y="2473819"/>
            <a:ext cx="1489075" cy="34925"/>
          </a:xfrm>
          <a:prstGeom prst="line">
            <a:avLst/>
          </a:prstGeom>
          <a:ln>
            <a:prstDash val="dash"/>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51" name="Freeform 50"/>
          <p:cNvSpPr/>
          <p:nvPr/>
        </p:nvSpPr>
        <p:spPr bwMode="auto">
          <a:xfrm>
            <a:off x="1700150" y="1104406"/>
            <a:ext cx="1850571" cy="2098432"/>
          </a:xfrm>
          <a:custGeom>
            <a:avLst/>
            <a:gdLst>
              <a:gd name="connsiteX0" fmla="*/ 9896 w 1850571"/>
              <a:gd name="connsiteY0" fmla="*/ 380011 h 2098432"/>
              <a:gd name="connsiteX1" fmla="*/ 21771 w 1850571"/>
              <a:gd name="connsiteY1" fmla="*/ 475013 h 2098432"/>
              <a:gd name="connsiteX2" fmla="*/ 81148 w 1850571"/>
              <a:gd name="connsiteY2" fmla="*/ 546265 h 2098432"/>
              <a:gd name="connsiteX3" fmla="*/ 116774 w 1850571"/>
              <a:gd name="connsiteY3" fmla="*/ 653143 h 2098432"/>
              <a:gd name="connsiteX4" fmla="*/ 128649 w 1850571"/>
              <a:gd name="connsiteY4" fmla="*/ 688769 h 2098432"/>
              <a:gd name="connsiteX5" fmla="*/ 152400 w 1850571"/>
              <a:gd name="connsiteY5" fmla="*/ 724395 h 2098432"/>
              <a:gd name="connsiteX6" fmla="*/ 211777 w 1850571"/>
              <a:gd name="connsiteY6" fmla="*/ 795647 h 2098432"/>
              <a:gd name="connsiteX7" fmla="*/ 223652 w 1850571"/>
              <a:gd name="connsiteY7" fmla="*/ 831273 h 2098432"/>
              <a:gd name="connsiteX8" fmla="*/ 247403 w 1850571"/>
              <a:gd name="connsiteY8" fmla="*/ 866899 h 2098432"/>
              <a:gd name="connsiteX9" fmla="*/ 259278 w 1850571"/>
              <a:gd name="connsiteY9" fmla="*/ 1021278 h 2098432"/>
              <a:gd name="connsiteX10" fmla="*/ 306779 w 1850571"/>
              <a:gd name="connsiteY10" fmla="*/ 1092530 h 2098432"/>
              <a:gd name="connsiteX11" fmla="*/ 330530 w 1850571"/>
              <a:gd name="connsiteY11" fmla="*/ 1175657 h 2098432"/>
              <a:gd name="connsiteX12" fmla="*/ 354281 w 1850571"/>
              <a:gd name="connsiteY12" fmla="*/ 1258785 h 2098432"/>
              <a:gd name="connsiteX13" fmla="*/ 389906 w 1850571"/>
              <a:gd name="connsiteY13" fmla="*/ 1294411 h 2098432"/>
              <a:gd name="connsiteX14" fmla="*/ 413657 w 1850571"/>
              <a:gd name="connsiteY14" fmla="*/ 1341912 h 2098432"/>
              <a:gd name="connsiteX15" fmla="*/ 425532 w 1850571"/>
              <a:gd name="connsiteY15" fmla="*/ 1436915 h 2098432"/>
              <a:gd name="connsiteX16" fmla="*/ 449283 w 1850571"/>
              <a:gd name="connsiteY16" fmla="*/ 1508166 h 2098432"/>
              <a:gd name="connsiteX17" fmla="*/ 473034 w 1850571"/>
              <a:gd name="connsiteY17" fmla="*/ 1579418 h 2098432"/>
              <a:gd name="connsiteX18" fmla="*/ 484909 w 1850571"/>
              <a:gd name="connsiteY18" fmla="*/ 1615044 h 2098432"/>
              <a:gd name="connsiteX19" fmla="*/ 496784 w 1850571"/>
              <a:gd name="connsiteY19" fmla="*/ 1662546 h 2098432"/>
              <a:gd name="connsiteX20" fmla="*/ 520535 w 1850571"/>
              <a:gd name="connsiteY20" fmla="*/ 1698172 h 2098432"/>
              <a:gd name="connsiteX21" fmla="*/ 544286 w 1850571"/>
              <a:gd name="connsiteY21" fmla="*/ 1781299 h 2098432"/>
              <a:gd name="connsiteX22" fmla="*/ 556161 w 1850571"/>
              <a:gd name="connsiteY22" fmla="*/ 1828800 h 2098432"/>
              <a:gd name="connsiteX23" fmla="*/ 579912 w 1850571"/>
              <a:gd name="connsiteY23" fmla="*/ 1900052 h 2098432"/>
              <a:gd name="connsiteX24" fmla="*/ 663039 w 1850571"/>
              <a:gd name="connsiteY24" fmla="*/ 1983179 h 2098432"/>
              <a:gd name="connsiteX25" fmla="*/ 1019299 w 1850571"/>
              <a:gd name="connsiteY25" fmla="*/ 1995055 h 2098432"/>
              <a:gd name="connsiteX26" fmla="*/ 1292431 w 1850571"/>
              <a:gd name="connsiteY26" fmla="*/ 2018805 h 2098432"/>
              <a:gd name="connsiteX27" fmla="*/ 1328057 w 1850571"/>
              <a:gd name="connsiteY27" fmla="*/ 2030681 h 2098432"/>
              <a:gd name="connsiteX28" fmla="*/ 1375558 w 1850571"/>
              <a:gd name="connsiteY28" fmla="*/ 2042556 h 2098432"/>
              <a:gd name="connsiteX29" fmla="*/ 1541813 w 1850571"/>
              <a:gd name="connsiteY29" fmla="*/ 2030681 h 2098432"/>
              <a:gd name="connsiteX30" fmla="*/ 1850571 w 1850571"/>
              <a:gd name="connsiteY30" fmla="*/ 1983179 h 2098432"/>
              <a:gd name="connsiteX31" fmla="*/ 1838696 w 1850571"/>
              <a:gd name="connsiteY31" fmla="*/ 1947553 h 2098432"/>
              <a:gd name="connsiteX32" fmla="*/ 1803070 w 1850571"/>
              <a:gd name="connsiteY32" fmla="*/ 1911927 h 2098432"/>
              <a:gd name="connsiteX33" fmla="*/ 1779319 w 1850571"/>
              <a:gd name="connsiteY33" fmla="*/ 1876302 h 2098432"/>
              <a:gd name="connsiteX34" fmla="*/ 1731818 w 1850571"/>
              <a:gd name="connsiteY34" fmla="*/ 1733798 h 2098432"/>
              <a:gd name="connsiteX35" fmla="*/ 1719943 w 1850571"/>
              <a:gd name="connsiteY35" fmla="*/ 1698172 h 2098432"/>
              <a:gd name="connsiteX36" fmla="*/ 1708068 w 1850571"/>
              <a:gd name="connsiteY36" fmla="*/ 1662546 h 2098432"/>
              <a:gd name="connsiteX37" fmla="*/ 1672442 w 1850571"/>
              <a:gd name="connsiteY37" fmla="*/ 1520042 h 2098432"/>
              <a:gd name="connsiteX38" fmla="*/ 1613065 w 1850571"/>
              <a:gd name="connsiteY38" fmla="*/ 1425039 h 2098432"/>
              <a:gd name="connsiteX39" fmla="*/ 1589314 w 1850571"/>
              <a:gd name="connsiteY39" fmla="*/ 1353787 h 2098432"/>
              <a:gd name="connsiteX40" fmla="*/ 1577439 w 1850571"/>
              <a:gd name="connsiteY40" fmla="*/ 1318161 h 2098432"/>
              <a:gd name="connsiteX41" fmla="*/ 1529938 w 1850571"/>
              <a:gd name="connsiteY41" fmla="*/ 1246909 h 2098432"/>
              <a:gd name="connsiteX42" fmla="*/ 1506187 w 1850571"/>
              <a:gd name="connsiteY42" fmla="*/ 1116281 h 2098432"/>
              <a:gd name="connsiteX43" fmla="*/ 1494312 w 1850571"/>
              <a:gd name="connsiteY43" fmla="*/ 1080655 h 2098432"/>
              <a:gd name="connsiteX44" fmla="*/ 1470561 w 1850571"/>
              <a:gd name="connsiteY44" fmla="*/ 1045029 h 2098432"/>
              <a:gd name="connsiteX45" fmla="*/ 1458686 w 1850571"/>
              <a:gd name="connsiteY45" fmla="*/ 985652 h 2098432"/>
              <a:gd name="connsiteX46" fmla="*/ 1434935 w 1850571"/>
              <a:gd name="connsiteY46" fmla="*/ 914400 h 2098432"/>
              <a:gd name="connsiteX47" fmla="*/ 1423060 w 1850571"/>
              <a:gd name="connsiteY47" fmla="*/ 878774 h 2098432"/>
              <a:gd name="connsiteX48" fmla="*/ 1411184 w 1850571"/>
              <a:gd name="connsiteY48" fmla="*/ 819398 h 2098432"/>
              <a:gd name="connsiteX49" fmla="*/ 1375558 w 1850571"/>
              <a:gd name="connsiteY49" fmla="*/ 736270 h 2098432"/>
              <a:gd name="connsiteX50" fmla="*/ 1351808 w 1850571"/>
              <a:gd name="connsiteY50" fmla="*/ 700644 h 2098432"/>
              <a:gd name="connsiteX51" fmla="*/ 1316182 w 1850571"/>
              <a:gd name="connsiteY51" fmla="*/ 676894 h 2098432"/>
              <a:gd name="connsiteX52" fmla="*/ 1256805 w 1850571"/>
              <a:gd name="connsiteY52" fmla="*/ 617517 h 2098432"/>
              <a:gd name="connsiteX53" fmla="*/ 1185553 w 1850571"/>
              <a:gd name="connsiteY53" fmla="*/ 546265 h 2098432"/>
              <a:gd name="connsiteX54" fmla="*/ 1161803 w 1850571"/>
              <a:gd name="connsiteY54" fmla="*/ 510639 h 2098432"/>
              <a:gd name="connsiteX55" fmla="*/ 1126177 w 1850571"/>
              <a:gd name="connsiteY55" fmla="*/ 498764 h 2098432"/>
              <a:gd name="connsiteX56" fmla="*/ 1102426 w 1850571"/>
              <a:gd name="connsiteY56" fmla="*/ 463138 h 2098432"/>
              <a:gd name="connsiteX57" fmla="*/ 1066800 w 1850571"/>
              <a:gd name="connsiteY57" fmla="*/ 368135 h 2098432"/>
              <a:gd name="connsiteX58" fmla="*/ 1031174 w 1850571"/>
              <a:gd name="connsiteY58" fmla="*/ 344385 h 2098432"/>
              <a:gd name="connsiteX59" fmla="*/ 959922 w 1850571"/>
              <a:gd name="connsiteY59" fmla="*/ 201881 h 2098432"/>
              <a:gd name="connsiteX60" fmla="*/ 888670 w 1850571"/>
              <a:gd name="connsiteY60" fmla="*/ 166255 h 2098432"/>
              <a:gd name="connsiteX61" fmla="*/ 864919 w 1850571"/>
              <a:gd name="connsiteY61" fmla="*/ 130629 h 2098432"/>
              <a:gd name="connsiteX62" fmla="*/ 829294 w 1850571"/>
              <a:gd name="connsiteY62" fmla="*/ 106878 h 2098432"/>
              <a:gd name="connsiteX63" fmla="*/ 663039 w 1850571"/>
              <a:gd name="connsiteY63" fmla="*/ 83127 h 2098432"/>
              <a:gd name="connsiteX64" fmla="*/ 556161 w 1850571"/>
              <a:gd name="connsiteY64" fmla="*/ 47502 h 2098432"/>
              <a:gd name="connsiteX65" fmla="*/ 520535 w 1850571"/>
              <a:gd name="connsiteY65" fmla="*/ 35626 h 2098432"/>
              <a:gd name="connsiteX66" fmla="*/ 449283 w 1850571"/>
              <a:gd name="connsiteY66" fmla="*/ 0 h 2098432"/>
              <a:gd name="connsiteX67" fmla="*/ 413657 w 1850571"/>
              <a:gd name="connsiteY67" fmla="*/ 11876 h 2098432"/>
              <a:gd name="connsiteX68" fmla="*/ 330530 w 1850571"/>
              <a:gd name="connsiteY68" fmla="*/ 106878 h 2098432"/>
              <a:gd name="connsiteX69" fmla="*/ 318655 w 1850571"/>
              <a:gd name="connsiteY69" fmla="*/ 142504 h 2098432"/>
              <a:gd name="connsiteX70" fmla="*/ 223652 w 1850571"/>
              <a:gd name="connsiteY70" fmla="*/ 225631 h 2098432"/>
              <a:gd name="connsiteX71" fmla="*/ 188026 w 1850571"/>
              <a:gd name="connsiteY71" fmla="*/ 249382 h 2098432"/>
              <a:gd name="connsiteX72" fmla="*/ 164275 w 1850571"/>
              <a:gd name="connsiteY72" fmla="*/ 285008 h 2098432"/>
              <a:gd name="connsiteX73" fmla="*/ 128649 w 1850571"/>
              <a:gd name="connsiteY73" fmla="*/ 296883 h 2098432"/>
              <a:gd name="connsiteX74" fmla="*/ 81148 w 1850571"/>
              <a:gd name="connsiteY74" fmla="*/ 403761 h 2098432"/>
              <a:gd name="connsiteX75" fmla="*/ 9896 w 1850571"/>
              <a:gd name="connsiteY75" fmla="*/ 380011 h 209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50571" h="2098432">
                <a:moveTo>
                  <a:pt x="9896" y="380011"/>
                </a:moveTo>
                <a:cubicBezTo>
                  <a:pt x="0" y="391886"/>
                  <a:pt x="13374" y="444224"/>
                  <a:pt x="21771" y="475013"/>
                </a:cubicBezTo>
                <a:cubicBezTo>
                  <a:pt x="27971" y="497746"/>
                  <a:pt x="67044" y="532161"/>
                  <a:pt x="81148" y="546265"/>
                </a:cubicBezTo>
                <a:lnTo>
                  <a:pt x="116774" y="653143"/>
                </a:lnTo>
                <a:cubicBezTo>
                  <a:pt x="120732" y="665018"/>
                  <a:pt x="121705" y="678354"/>
                  <a:pt x="128649" y="688769"/>
                </a:cubicBezTo>
                <a:cubicBezTo>
                  <a:pt x="136566" y="700644"/>
                  <a:pt x="143263" y="713431"/>
                  <a:pt x="152400" y="724395"/>
                </a:cubicBezTo>
                <a:cubicBezTo>
                  <a:pt x="228597" y="815831"/>
                  <a:pt x="152808" y="707194"/>
                  <a:pt x="211777" y="795647"/>
                </a:cubicBezTo>
                <a:cubicBezTo>
                  <a:pt x="215735" y="807522"/>
                  <a:pt x="218054" y="820077"/>
                  <a:pt x="223652" y="831273"/>
                </a:cubicBezTo>
                <a:cubicBezTo>
                  <a:pt x="230035" y="844039"/>
                  <a:pt x="244773" y="852871"/>
                  <a:pt x="247403" y="866899"/>
                </a:cubicBezTo>
                <a:cubicBezTo>
                  <a:pt x="256914" y="917627"/>
                  <a:pt x="246143" y="971366"/>
                  <a:pt x="259278" y="1021278"/>
                </a:cubicBezTo>
                <a:cubicBezTo>
                  <a:pt x="266542" y="1048883"/>
                  <a:pt x="306779" y="1092530"/>
                  <a:pt x="306779" y="1092530"/>
                </a:cubicBezTo>
                <a:cubicBezTo>
                  <a:pt x="343922" y="1241093"/>
                  <a:pt x="296444" y="1056350"/>
                  <a:pt x="330530" y="1175657"/>
                </a:cubicBezTo>
                <a:cubicBezTo>
                  <a:pt x="332511" y="1182590"/>
                  <a:pt x="347160" y="1248104"/>
                  <a:pt x="354281" y="1258785"/>
                </a:cubicBezTo>
                <a:cubicBezTo>
                  <a:pt x="363597" y="1272759"/>
                  <a:pt x="380145" y="1280745"/>
                  <a:pt x="389906" y="1294411"/>
                </a:cubicBezTo>
                <a:cubicBezTo>
                  <a:pt x="400195" y="1308816"/>
                  <a:pt x="405740" y="1326078"/>
                  <a:pt x="413657" y="1341912"/>
                </a:cubicBezTo>
                <a:cubicBezTo>
                  <a:pt x="417615" y="1373580"/>
                  <a:pt x="418845" y="1405709"/>
                  <a:pt x="425532" y="1436915"/>
                </a:cubicBezTo>
                <a:cubicBezTo>
                  <a:pt x="430778" y="1461394"/>
                  <a:pt x="441366" y="1484416"/>
                  <a:pt x="449283" y="1508166"/>
                </a:cubicBezTo>
                <a:lnTo>
                  <a:pt x="473034" y="1579418"/>
                </a:lnTo>
                <a:cubicBezTo>
                  <a:pt x="476992" y="1591293"/>
                  <a:pt x="481873" y="1602900"/>
                  <a:pt x="484909" y="1615044"/>
                </a:cubicBezTo>
                <a:cubicBezTo>
                  <a:pt x="488867" y="1630878"/>
                  <a:pt x="490355" y="1647544"/>
                  <a:pt x="496784" y="1662546"/>
                </a:cubicBezTo>
                <a:cubicBezTo>
                  <a:pt x="502406" y="1675664"/>
                  <a:pt x="512618" y="1686297"/>
                  <a:pt x="520535" y="1698172"/>
                </a:cubicBezTo>
                <a:cubicBezTo>
                  <a:pt x="557658" y="1846666"/>
                  <a:pt x="510213" y="1662044"/>
                  <a:pt x="544286" y="1781299"/>
                </a:cubicBezTo>
                <a:cubicBezTo>
                  <a:pt x="548770" y="1796992"/>
                  <a:pt x="551471" y="1813167"/>
                  <a:pt x="556161" y="1828800"/>
                </a:cubicBezTo>
                <a:cubicBezTo>
                  <a:pt x="563355" y="1852780"/>
                  <a:pt x="566025" y="1879221"/>
                  <a:pt x="579912" y="1900052"/>
                </a:cubicBezTo>
                <a:cubicBezTo>
                  <a:pt x="607265" y="1941081"/>
                  <a:pt x="612214" y="1980099"/>
                  <a:pt x="663039" y="1983179"/>
                </a:cubicBezTo>
                <a:cubicBezTo>
                  <a:pt x="781641" y="1990367"/>
                  <a:pt x="900546" y="1991096"/>
                  <a:pt x="1019299" y="1995055"/>
                </a:cubicBezTo>
                <a:cubicBezTo>
                  <a:pt x="1136048" y="2033970"/>
                  <a:pt x="1004917" y="1993803"/>
                  <a:pt x="1292431" y="2018805"/>
                </a:cubicBezTo>
                <a:cubicBezTo>
                  <a:pt x="1304902" y="2019889"/>
                  <a:pt x="1316021" y="2027242"/>
                  <a:pt x="1328057" y="2030681"/>
                </a:cubicBezTo>
                <a:cubicBezTo>
                  <a:pt x="1343750" y="2035165"/>
                  <a:pt x="1359724" y="2038598"/>
                  <a:pt x="1375558" y="2042556"/>
                </a:cubicBezTo>
                <a:lnTo>
                  <a:pt x="1541813" y="2030681"/>
                </a:lnTo>
                <a:cubicBezTo>
                  <a:pt x="1843348" y="2014811"/>
                  <a:pt x="1773738" y="2098432"/>
                  <a:pt x="1850571" y="1983179"/>
                </a:cubicBezTo>
                <a:cubicBezTo>
                  <a:pt x="1846613" y="1971304"/>
                  <a:pt x="1845640" y="1957968"/>
                  <a:pt x="1838696" y="1947553"/>
                </a:cubicBezTo>
                <a:cubicBezTo>
                  <a:pt x="1829380" y="1933579"/>
                  <a:pt x="1813822" y="1924829"/>
                  <a:pt x="1803070" y="1911927"/>
                </a:cubicBezTo>
                <a:cubicBezTo>
                  <a:pt x="1793933" y="1900963"/>
                  <a:pt x="1787236" y="1888177"/>
                  <a:pt x="1779319" y="1876302"/>
                </a:cubicBezTo>
                <a:lnTo>
                  <a:pt x="1731818" y="1733798"/>
                </a:lnTo>
                <a:lnTo>
                  <a:pt x="1719943" y="1698172"/>
                </a:lnTo>
                <a:lnTo>
                  <a:pt x="1708068" y="1662546"/>
                </a:lnTo>
                <a:cubicBezTo>
                  <a:pt x="1682439" y="1431899"/>
                  <a:pt x="1720923" y="1629126"/>
                  <a:pt x="1672442" y="1520042"/>
                </a:cubicBezTo>
                <a:cubicBezTo>
                  <a:pt x="1630790" y="1426325"/>
                  <a:pt x="1677154" y="1467765"/>
                  <a:pt x="1613065" y="1425039"/>
                </a:cubicBezTo>
                <a:lnTo>
                  <a:pt x="1589314" y="1353787"/>
                </a:lnTo>
                <a:cubicBezTo>
                  <a:pt x="1585356" y="1341912"/>
                  <a:pt x="1584383" y="1328576"/>
                  <a:pt x="1577439" y="1318161"/>
                </a:cubicBezTo>
                <a:lnTo>
                  <a:pt x="1529938" y="1246909"/>
                </a:lnTo>
                <a:cubicBezTo>
                  <a:pt x="1522021" y="1203366"/>
                  <a:pt x="1515460" y="1159555"/>
                  <a:pt x="1506187" y="1116281"/>
                </a:cubicBezTo>
                <a:cubicBezTo>
                  <a:pt x="1503564" y="1104041"/>
                  <a:pt x="1499910" y="1091851"/>
                  <a:pt x="1494312" y="1080655"/>
                </a:cubicBezTo>
                <a:cubicBezTo>
                  <a:pt x="1487929" y="1067889"/>
                  <a:pt x="1478478" y="1056904"/>
                  <a:pt x="1470561" y="1045029"/>
                </a:cubicBezTo>
                <a:cubicBezTo>
                  <a:pt x="1466603" y="1025237"/>
                  <a:pt x="1463997" y="1005125"/>
                  <a:pt x="1458686" y="985652"/>
                </a:cubicBezTo>
                <a:cubicBezTo>
                  <a:pt x="1452099" y="961499"/>
                  <a:pt x="1442852" y="938151"/>
                  <a:pt x="1434935" y="914400"/>
                </a:cubicBezTo>
                <a:cubicBezTo>
                  <a:pt x="1430977" y="902525"/>
                  <a:pt x="1425515" y="891049"/>
                  <a:pt x="1423060" y="878774"/>
                </a:cubicBezTo>
                <a:cubicBezTo>
                  <a:pt x="1419101" y="858982"/>
                  <a:pt x="1416079" y="838979"/>
                  <a:pt x="1411184" y="819398"/>
                </a:cubicBezTo>
                <a:cubicBezTo>
                  <a:pt x="1403782" y="789789"/>
                  <a:pt x="1390665" y="762707"/>
                  <a:pt x="1375558" y="736270"/>
                </a:cubicBezTo>
                <a:cubicBezTo>
                  <a:pt x="1368477" y="723878"/>
                  <a:pt x="1361900" y="710736"/>
                  <a:pt x="1351808" y="700644"/>
                </a:cubicBezTo>
                <a:cubicBezTo>
                  <a:pt x="1341716" y="690552"/>
                  <a:pt x="1328057" y="684811"/>
                  <a:pt x="1316182" y="676894"/>
                </a:cubicBezTo>
                <a:cubicBezTo>
                  <a:pt x="1267241" y="603483"/>
                  <a:pt x="1321580" y="675095"/>
                  <a:pt x="1256805" y="617517"/>
                </a:cubicBezTo>
                <a:cubicBezTo>
                  <a:pt x="1231701" y="595202"/>
                  <a:pt x="1204184" y="574213"/>
                  <a:pt x="1185553" y="546265"/>
                </a:cubicBezTo>
                <a:cubicBezTo>
                  <a:pt x="1177636" y="534390"/>
                  <a:pt x="1172948" y="519555"/>
                  <a:pt x="1161803" y="510639"/>
                </a:cubicBezTo>
                <a:cubicBezTo>
                  <a:pt x="1152028" y="502819"/>
                  <a:pt x="1138052" y="502722"/>
                  <a:pt x="1126177" y="498764"/>
                </a:cubicBezTo>
                <a:cubicBezTo>
                  <a:pt x="1118260" y="486889"/>
                  <a:pt x="1108048" y="476256"/>
                  <a:pt x="1102426" y="463138"/>
                </a:cubicBezTo>
                <a:cubicBezTo>
                  <a:pt x="1082686" y="417077"/>
                  <a:pt x="1101724" y="410044"/>
                  <a:pt x="1066800" y="368135"/>
                </a:cubicBezTo>
                <a:cubicBezTo>
                  <a:pt x="1057663" y="357171"/>
                  <a:pt x="1043049" y="352302"/>
                  <a:pt x="1031174" y="344385"/>
                </a:cubicBezTo>
                <a:cubicBezTo>
                  <a:pt x="1021952" y="316720"/>
                  <a:pt x="994452" y="213392"/>
                  <a:pt x="959922" y="201881"/>
                </a:cubicBezTo>
                <a:cubicBezTo>
                  <a:pt x="910756" y="185491"/>
                  <a:pt x="934712" y="196948"/>
                  <a:pt x="888670" y="166255"/>
                </a:cubicBezTo>
                <a:cubicBezTo>
                  <a:pt x="880753" y="154380"/>
                  <a:pt x="875011" y="140721"/>
                  <a:pt x="864919" y="130629"/>
                </a:cubicBezTo>
                <a:cubicBezTo>
                  <a:pt x="854827" y="120537"/>
                  <a:pt x="842059" y="113261"/>
                  <a:pt x="829294" y="106878"/>
                </a:cubicBezTo>
                <a:cubicBezTo>
                  <a:pt x="783605" y="84033"/>
                  <a:pt x="696402" y="86160"/>
                  <a:pt x="663039" y="83127"/>
                </a:cubicBezTo>
                <a:lnTo>
                  <a:pt x="556161" y="47502"/>
                </a:lnTo>
                <a:cubicBezTo>
                  <a:pt x="544286" y="43543"/>
                  <a:pt x="530951" y="42569"/>
                  <a:pt x="520535" y="35626"/>
                </a:cubicBezTo>
                <a:cubicBezTo>
                  <a:pt x="474493" y="4933"/>
                  <a:pt x="498449" y="16390"/>
                  <a:pt x="449283" y="0"/>
                </a:cubicBezTo>
                <a:cubicBezTo>
                  <a:pt x="437408" y="3959"/>
                  <a:pt x="422508" y="3025"/>
                  <a:pt x="413657" y="11876"/>
                </a:cubicBezTo>
                <a:cubicBezTo>
                  <a:pt x="275112" y="150421"/>
                  <a:pt x="431471" y="39583"/>
                  <a:pt x="330530" y="106878"/>
                </a:cubicBezTo>
                <a:cubicBezTo>
                  <a:pt x="326572" y="118753"/>
                  <a:pt x="324253" y="131308"/>
                  <a:pt x="318655" y="142504"/>
                </a:cubicBezTo>
                <a:cubicBezTo>
                  <a:pt x="293915" y="191984"/>
                  <a:pt x="277090" y="190006"/>
                  <a:pt x="223652" y="225631"/>
                </a:cubicBezTo>
                <a:lnTo>
                  <a:pt x="188026" y="249382"/>
                </a:lnTo>
                <a:cubicBezTo>
                  <a:pt x="180109" y="261257"/>
                  <a:pt x="175420" y="276092"/>
                  <a:pt x="164275" y="285008"/>
                </a:cubicBezTo>
                <a:cubicBezTo>
                  <a:pt x="154500" y="292828"/>
                  <a:pt x="135925" y="286697"/>
                  <a:pt x="128649" y="296883"/>
                </a:cubicBezTo>
                <a:cubicBezTo>
                  <a:pt x="102036" y="334142"/>
                  <a:pt x="117846" y="374403"/>
                  <a:pt x="81148" y="403761"/>
                </a:cubicBezTo>
                <a:cubicBezTo>
                  <a:pt x="64738" y="416889"/>
                  <a:pt x="19792" y="368136"/>
                  <a:pt x="9896" y="380011"/>
                </a:cubicBezTo>
                <a:close/>
              </a:path>
            </a:pathLst>
          </a:custGeom>
          <a:gradFill flip="none" rotWithShape="1">
            <a:gsLst>
              <a:gs pos="0">
                <a:srgbClr val="993300">
                  <a:tint val="66000"/>
                  <a:satMod val="160000"/>
                </a:srgbClr>
              </a:gs>
              <a:gs pos="50000">
                <a:srgbClr val="993300">
                  <a:tint val="44500"/>
                  <a:satMod val="160000"/>
                </a:srgbClr>
              </a:gs>
              <a:gs pos="100000">
                <a:srgbClr val="993300">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a:glow rad="139700">
              <a:schemeClr val="accent4">
                <a:satMod val="175000"/>
                <a:alpha val="40000"/>
              </a:schemeClr>
            </a:glow>
            <a:softEdge rad="31750"/>
          </a:effectLst>
        </p:spPr>
        <p:txBody>
          <a:bodyPr vert="horz" wrap="square" lIns="91440" tIns="45720" rIns="91440" bIns="45720" numCol="1" rtlCol="0" anchor="b"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1"/>
              </a:solidFill>
              <a:effectLst/>
              <a:latin typeface="Tahoma" pitchFamily="34" charset="0"/>
              <a:cs typeface="Arial" charset="0"/>
            </a:endParaRPr>
          </a:p>
        </p:txBody>
      </p:sp>
      <p:sp>
        <p:nvSpPr>
          <p:cNvPr id="52" name="Freeform 51"/>
          <p:cNvSpPr/>
          <p:nvPr/>
        </p:nvSpPr>
        <p:spPr bwMode="auto">
          <a:xfrm>
            <a:off x="3000499" y="1731819"/>
            <a:ext cx="1939772" cy="1470528"/>
          </a:xfrm>
          <a:custGeom>
            <a:avLst/>
            <a:gdLst>
              <a:gd name="connsiteX0" fmla="*/ 39584 w 1939772"/>
              <a:gd name="connsiteY0" fmla="*/ 1979 h 1470528"/>
              <a:gd name="connsiteX1" fmla="*/ 51459 w 1939772"/>
              <a:gd name="connsiteY1" fmla="*/ 49480 h 1470528"/>
              <a:gd name="connsiteX2" fmla="*/ 122711 w 1939772"/>
              <a:gd name="connsiteY2" fmla="*/ 132608 h 1470528"/>
              <a:gd name="connsiteX3" fmla="*/ 158337 w 1939772"/>
              <a:gd name="connsiteY3" fmla="*/ 144483 h 1470528"/>
              <a:gd name="connsiteX4" fmla="*/ 170213 w 1939772"/>
              <a:gd name="connsiteY4" fmla="*/ 334488 h 1470528"/>
              <a:gd name="connsiteX5" fmla="*/ 193963 w 1939772"/>
              <a:gd name="connsiteY5" fmla="*/ 370114 h 1470528"/>
              <a:gd name="connsiteX6" fmla="*/ 253340 w 1939772"/>
              <a:gd name="connsiteY6" fmla="*/ 465117 h 1470528"/>
              <a:gd name="connsiteX7" fmla="*/ 277091 w 1939772"/>
              <a:gd name="connsiteY7" fmla="*/ 536369 h 1470528"/>
              <a:gd name="connsiteX8" fmla="*/ 288966 w 1939772"/>
              <a:gd name="connsiteY8" fmla="*/ 571995 h 1470528"/>
              <a:gd name="connsiteX9" fmla="*/ 348343 w 1939772"/>
              <a:gd name="connsiteY9" fmla="*/ 678873 h 1470528"/>
              <a:gd name="connsiteX10" fmla="*/ 372093 w 1939772"/>
              <a:gd name="connsiteY10" fmla="*/ 797626 h 1470528"/>
              <a:gd name="connsiteX11" fmla="*/ 383969 w 1939772"/>
              <a:gd name="connsiteY11" fmla="*/ 833252 h 1470528"/>
              <a:gd name="connsiteX12" fmla="*/ 419594 w 1939772"/>
              <a:gd name="connsiteY12" fmla="*/ 857002 h 1470528"/>
              <a:gd name="connsiteX13" fmla="*/ 455220 w 1939772"/>
              <a:gd name="connsiteY13" fmla="*/ 928254 h 1470528"/>
              <a:gd name="connsiteX14" fmla="*/ 443345 w 1939772"/>
              <a:gd name="connsiteY14" fmla="*/ 987631 h 1470528"/>
              <a:gd name="connsiteX15" fmla="*/ 455220 w 1939772"/>
              <a:gd name="connsiteY15" fmla="*/ 1106384 h 1470528"/>
              <a:gd name="connsiteX16" fmla="*/ 467096 w 1939772"/>
              <a:gd name="connsiteY16" fmla="*/ 1142010 h 1470528"/>
              <a:gd name="connsiteX17" fmla="*/ 502722 w 1939772"/>
              <a:gd name="connsiteY17" fmla="*/ 1165761 h 1470528"/>
              <a:gd name="connsiteX18" fmla="*/ 526472 w 1939772"/>
              <a:gd name="connsiteY18" fmla="*/ 1272639 h 1470528"/>
              <a:gd name="connsiteX19" fmla="*/ 550223 w 1939772"/>
              <a:gd name="connsiteY19" fmla="*/ 1343891 h 1470528"/>
              <a:gd name="connsiteX20" fmla="*/ 585849 w 1939772"/>
              <a:gd name="connsiteY20" fmla="*/ 1355766 h 1470528"/>
              <a:gd name="connsiteX21" fmla="*/ 597724 w 1939772"/>
              <a:gd name="connsiteY21" fmla="*/ 1450769 h 1470528"/>
              <a:gd name="connsiteX22" fmla="*/ 633350 w 1939772"/>
              <a:gd name="connsiteY22" fmla="*/ 1462644 h 1470528"/>
              <a:gd name="connsiteX23" fmla="*/ 1524000 w 1939772"/>
              <a:gd name="connsiteY23" fmla="*/ 1450769 h 1470528"/>
              <a:gd name="connsiteX24" fmla="*/ 1892135 w 1939772"/>
              <a:gd name="connsiteY24" fmla="*/ 1438893 h 1470528"/>
              <a:gd name="connsiteX25" fmla="*/ 1856509 w 1939772"/>
              <a:gd name="connsiteY25" fmla="*/ 1320140 h 1470528"/>
              <a:gd name="connsiteX26" fmla="*/ 1844633 w 1939772"/>
              <a:gd name="connsiteY26" fmla="*/ 1284514 h 1470528"/>
              <a:gd name="connsiteX27" fmla="*/ 1797132 w 1939772"/>
              <a:gd name="connsiteY27" fmla="*/ 1177636 h 1470528"/>
              <a:gd name="connsiteX28" fmla="*/ 1785257 w 1939772"/>
              <a:gd name="connsiteY28" fmla="*/ 1142010 h 1470528"/>
              <a:gd name="connsiteX29" fmla="*/ 1773381 w 1939772"/>
              <a:gd name="connsiteY29" fmla="*/ 999506 h 1470528"/>
              <a:gd name="connsiteX30" fmla="*/ 1725880 w 1939772"/>
              <a:gd name="connsiteY30" fmla="*/ 928254 h 1470528"/>
              <a:gd name="connsiteX31" fmla="*/ 1714005 w 1939772"/>
              <a:gd name="connsiteY31" fmla="*/ 892628 h 1470528"/>
              <a:gd name="connsiteX32" fmla="*/ 1666504 w 1939772"/>
              <a:gd name="connsiteY32" fmla="*/ 821376 h 1470528"/>
              <a:gd name="connsiteX33" fmla="*/ 1630878 w 1939772"/>
              <a:gd name="connsiteY33" fmla="*/ 690748 h 1470528"/>
              <a:gd name="connsiteX34" fmla="*/ 1607127 w 1939772"/>
              <a:gd name="connsiteY34" fmla="*/ 619496 h 1470528"/>
              <a:gd name="connsiteX35" fmla="*/ 1595252 w 1939772"/>
              <a:gd name="connsiteY35" fmla="*/ 583870 h 1470528"/>
              <a:gd name="connsiteX36" fmla="*/ 1571501 w 1939772"/>
              <a:gd name="connsiteY36" fmla="*/ 548244 h 1470528"/>
              <a:gd name="connsiteX37" fmla="*/ 1547750 w 1939772"/>
              <a:gd name="connsiteY37" fmla="*/ 465117 h 1470528"/>
              <a:gd name="connsiteX38" fmla="*/ 1535875 w 1939772"/>
              <a:gd name="connsiteY38" fmla="*/ 417615 h 1470528"/>
              <a:gd name="connsiteX39" fmla="*/ 1524000 w 1939772"/>
              <a:gd name="connsiteY39" fmla="*/ 381989 h 1470528"/>
              <a:gd name="connsiteX40" fmla="*/ 1500249 w 1939772"/>
              <a:gd name="connsiteY40" fmla="*/ 275112 h 1470528"/>
              <a:gd name="connsiteX41" fmla="*/ 1476498 w 1939772"/>
              <a:gd name="connsiteY41" fmla="*/ 239486 h 1470528"/>
              <a:gd name="connsiteX42" fmla="*/ 1440872 w 1939772"/>
              <a:gd name="connsiteY42" fmla="*/ 168234 h 1470528"/>
              <a:gd name="connsiteX43" fmla="*/ 1369620 w 1939772"/>
              <a:gd name="connsiteY43" fmla="*/ 144483 h 1470528"/>
              <a:gd name="connsiteX44" fmla="*/ 1298369 w 1939772"/>
              <a:gd name="connsiteY44" fmla="*/ 132608 h 1470528"/>
              <a:gd name="connsiteX45" fmla="*/ 1155865 w 1939772"/>
              <a:gd name="connsiteY45" fmla="*/ 144483 h 1470528"/>
              <a:gd name="connsiteX46" fmla="*/ 1048987 w 1939772"/>
              <a:gd name="connsiteY46" fmla="*/ 156358 h 1470528"/>
              <a:gd name="connsiteX47" fmla="*/ 1001485 w 1939772"/>
              <a:gd name="connsiteY47" fmla="*/ 168234 h 1470528"/>
              <a:gd name="connsiteX48" fmla="*/ 918358 w 1939772"/>
              <a:gd name="connsiteY48" fmla="*/ 180109 h 1470528"/>
              <a:gd name="connsiteX49" fmla="*/ 847106 w 1939772"/>
              <a:gd name="connsiteY49" fmla="*/ 191984 h 1470528"/>
              <a:gd name="connsiteX50" fmla="*/ 657101 w 1939772"/>
              <a:gd name="connsiteY50" fmla="*/ 156358 h 1470528"/>
              <a:gd name="connsiteX51" fmla="*/ 585849 w 1939772"/>
              <a:gd name="connsiteY51" fmla="*/ 120732 h 1470528"/>
              <a:gd name="connsiteX52" fmla="*/ 395844 w 1939772"/>
              <a:gd name="connsiteY52" fmla="*/ 108857 h 1470528"/>
              <a:gd name="connsiteX53" fmla="*/ 324592 w 1939772"/>
              <a:gd name="connsiteY53" fmla="*/ 85106 h 1470528"/>
              <a:gd name="connsiteX54" fmla="*/ 288966 w 1939772"/>
              <a:gd name="connsiteY54" fmla="*/ 61356 h 1470528"/>
              <a:gd name="connsiteX55" fmla="*/ 39584 w 1939772"/>
              <a:gd name="connsiteY55" fmla="*/ 1979 h 147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39772" h="1470528">
                <a:moveTo>
                  <a:pt x="39584" y="1979"/>
                </a:moveTo>
                <a:cubicBezTo>
                  <a:pt x="0" y="0"/>
                  <a:pt x="46769" y="33847"/>
                  <a:pt x="51459" y="49480"/>
                </a:cubicBezTo>
                <a:cubicBezTo>
                  <a:pt x="78499" y="139612"/>
                  <a:pt x="52143" y="112445"/>
                  <a:pt x="122711" y="132608"/>
                </a:cubicBezTo>
                <a:cubicBezTo>
                  <a:pt x="134747" y="136047"/>
                  <a:pt x="146462" y="140525"/>
                  <a:pt x="158337" y="144483"/>
                </a:cubicBezTo>
                <a:cubicBezTo>
                  <a:pt x="162296" y="207818"/>
                  <a:pt x="160316" y="271806"/>
                  <a:pt x="170213" y="334488"/>
                </a:cubicBezTo>
                <a:cubicBezTo>
                  <a:pt x="172439" y="348586"/>
                  <a:pt x="188167" y="357072"/>
                  <a:pt x="193963" y="370114"/>
                </a:cubicBezTo>
                <a:cubicBezTo>
                  <a:pt x="235615" y="463831"/>
                  <a:pt x="189251" y="422391"/>
                  <a:pt x="253340" y="465117"/>
                </a:cubicBezTo>
                <a:lnTo>
                  <a:pt x="277091" y="536369"/>
                </a:lnTo>
                <a:cubicBezTo>
                  <a:pt x="281049" y="548244"/>
                  <a:pt x="282022" y="561580"/>
                  <a:pt x="288966" y="571995"/>
                </a:cubicBezTo>
                <a:cubicBezTo>
                  <a:pt x="343411" y="653662"/>
                  <a:pt x="327440" y="616167"/>
                  <a:pt x="348343" y="678873"/>
                </a:cubicBezTo>
                <a:cubicBezTo>
                  <a:pt x="357673" y="734855"/>
                  <a:pt x="357922" y="748028"/>
                  <a:pt x="372093" y="797626"/>
                </a:cubicBezTo>
                <a:cubicBezTo>
                  <a:pt x="375532" y="809662"/>
                  <a:pt x="376149" y="823477"/>
                  <a:pt x="383969" y="833252"/>
                </a:cubicBezTo>
                <a:cubicBezTo>
                  <a:pt x="392885" y="844397"/>
                  <a:pt x="407719" y="849085"/>
                  <a:pt x="419594" y="857002"/>
                </a:cubicBezTo>
                <a:cubicBezTo>
                  <a:pt x="431603" y="875015"/>
                  <a:pt x="455220" y="903670"/>
                  <a:pt x="455220" y="928254"/>
                </a:cubicBezTo>
                <a:cubicBezTo>
                  <a:pt x="455220" y="948438"/>
                  <a:pt x="447303" y="967839"/>
                  <a:pt x="443345" y="987631"/>
                </a:cubicBezTo>
                <a:cubicBezTo>
                  <a:pt x="447303" y="1027215"/>
                  <a:pt x="449171" y="1067065"/>
                  <a:pt x="455220" y="1106384"/>
                </a:cubicBezTo>
                <a:cubicBezTo>
                  <a:pt x="457123" y="1118756"/>
                  <a:pt x="459276" y="1132235"/>
                  <a:pt x="467096" y="1142010"/>
                </a:cubicBezTo>
                <a:cubicBezTo>
                  <a:pt x="476012" y="1153155"/>
                  <a:pt x="490847" y="1157844"/>
                  <a:pt x="502722" y="1165761"/>
                </a:cubicBezTo>
                <a:cubicBezTo>
                  <a:pt x="536700" y="1267698"/>
                  <a:pt x="484669" y="1105426"/>
                  <a:pt x="526472" y="1272639"/>
                </a:cubicBezTo>
                <a:cubicBezTo>
                  <a:pt x="532544" y="1296927"/>
                  <a:pt x="526472" y="1335974"/>
                  <a:pt x="550223" y="1343891"/>
                </a:cubicBezTo>
                <a:lnTo>
                  <a:pt x="585849" y="1355766"/>
                </a:lnTo>
                <a:cubicBezTo>
                  <a:pt x="589807" y="1387434"/>
                  <a:pt x="584763" y="1421605"/>
                  <a:pt x="597724" y="1450769"/>
                </a:cubicBezTo>
                <a:cubicBezTo>
                  <a:pt x="602808" y="1462208"/>
                  <a:pt x="620832" y="1462644"/>
                  <a:pt x="633350" y="1462644"/>
                </a:cubicBezTo>
                <a:cubicBezTo>
                  <a:pt x="930260" y="1462644"/>
                  <a:pt x="1227117" y="1454727"/>
                  <a:pt x="1524000" y="1450769"/>
                </a:cubicBezTo>
                <a:cubicBezTo>
                  <a:pt x="1646712" y="1446810"/>
                  <a:pt x="1773505" y="1470528"/>
                  <a:pt x="1892135" y="1438893"/>
                </a:cubicBezTo>
                <a:cubicBezTo>
                  <a:pt x="1939772" y="1426190"/>
                  <a:pt x="1864410" y="1335942"/>
                  <a:pt x="1856509" y="1320140"/>
                </a:cubicBezTo>
                <a:cubicBezTo>
                  <a:pt x="1850911" y="1308944"/>
                  <a:pt x="1850231" y="1295710"/>
                  <a:pt x="1844633" y="1284514"/>
                </a:cubicBezTo>
                <a:cubicBezTo>
                  <a:pt x="1788180" y="1171608"/>
                  <a:pt x="1858402" y="1361447"/>
                  <a:pt x="1797132" y="1177636"/>
                </a:cubicBezTo>
                <a:lnTo>
                  <a:pt x="1785257" y="1142010"/>
                </a:lnTo>
                <a:cubicBezTo>
                  <a:pt x="1781298" y="1094509"/>
                  <a:pt x="1786139" y="1045433"/>
                  <a:pt x="1773381" y="999506"/>
                </a:cubicBezTo>
                <a:cubicBezTo>
                  <a:pt x="1765741" y="972003"/>
                  <a:pt x="1725880" y="928254"/>
                  <a:pt x="1725880" y="928254"/>
                </a:cubicBezTo>
                <a:cubicBezTo>
                  <a:pt x="1721922" y="916379"/>
                  <a:pt x="1720084" y="903570"/>
                  <a:pt x="1714005" y="892628"/>
                </a:cubicBezTo>
                <a:cubicBezTo>
                  <a:pt x="1700143" y="867675"/>
                  <a:pt x="1666504" y="821376"/>
                  <a:pt x="1666504" y="821376"/>
                </a:cubicBezTo>
                <a:cubicBezTo>
                  <a:pt x="1645753" y="676124"/>
                  <a:pt x="1671175" y="791492"/>
                  <a:pt x="1630878" y="690748"/>
                </a:cubicBezTo>
                <a:cubicBezTo>
                  <a:pt x="1621580" y="667503"/>
                  <a:pt x="1615044" y="643247"/>
                  <a:pt x="1607127" y="619496"/>
                </a:cubicBezTo>
                <a:cubicBezTo>
                  <a:pt x="1603169" y="607621"/>
                  <a:pt x="1602196" y="594285"/>
                  <a:pt x="1595252" y="583870"/>
                </a:cubicBezTo>
                <a:lnTo>
                  <a:pt x="1571501" y="548244"/>
                </a:lnTo>
                <a:cubicBezTo>
                  <a:pt x="1534374" y="399735"/>
                  <a:pt x="1581826" y="584383"/>
                  <a:pt x="1547750" y="465117"/>
                </a:cubicBezTo>
                <a:cubicBezTo>
                  <a:pt x="1543266" y="449424"/>
                  <a:pt x="1540359" y="433308"/>
                  <a:pt x="1535875" y="417615"/>
                </a:cubicBezTo>
                <a:cubicBezTo>
                  <a:pt x="1532436" y="405579"/>
                  <a:pt x="1526715" y="394209"/>
                  <a:pt x="1524000" y="381989"/>
                </a:cubicBezTo>
                <a:cubicBezTo>
                  <a:pt x="1516703" y="349155"/>
                  <a:pt x="1516288" y="307189"/>
                  <a:pt x="1500249" y="275112"/>
                </a:cubicBezTo>
                <a:cubicBezTo>
                  <a:pt x="1493866" y="262346"/>
                  <a:pt x="1484415" y="251361"/>
                  <a:pt x="1476498" y="239486"/>
                </a:cubicBezTo>
                <a:cubicBezTo>
                  <a:pt x="1470027" y="220074"/>
                  <a:pt x="1460259" y="180351"/>
                  <a:pt x="1440872" y="168234"/>
                </a:cubicBezTo>
                <a:cubicBezTo>
                  <a:pt x="1419642" y="154965"/>
                  <a:pt x="1369620" y="144483"/>
                  <a:pt x="1369620" y="144483"/>
                </a:cubicBezTo>
                <a:cubicBezTo>
                  <a:pt x="1309563" y="104444"/>
                  <a:pt x="1359827" y="124414"/>
                  <a:pt x="1298369" y="132608"/>
                </a:cubicBezTo>
                <a:cubicBezTo>
                  <a:pt x="1251121" y="138908"/>
                  <a:pt x="1203316" y="139964"/>
                  <a:pt x="1155865" y="144483"/>
                </a:cubicBezTo>
                <a:cubicBezTo>
                  <a:pt x="1120181" y="147881"/>
                  <a:pt x="1084613" y="152400"/>
                  <a:pt x="1048987" y="156358"/>
                </a:cubicBezTo>
                <a:cubicBezTo>
                  <a:pt x="1033153" y="160317"/>
                  <a:pt x="1017543" y="165314"/>
                  <a:pt x="1001485" y="168234"/>
                </a:cubicBezTo>
                <a:cubicBezTo>
                  <a:pt x="973946" y="173241"/>
                  <a:pt x="946023" y="175853"/>
                  <a:pt x="918358" y="180109"/>
                </a:cubicBezTo>
                <a:cubicBezTo>
                  <a:pt x="894560" y="183770"/>
                  <a:pt x="870857" y="188026"/>
                  <a:pt x="847106" y="191984"/>
                </a:cubicBezTo>
                <a:cubicBezTo>
                  <a:pt x="805314" y="187805"/>
                  <a:pt x="701983" y="186278"/>
                  <a:pt x="657101" y="156358"/>
                </a:cubicBezTo>
                <a:cubicBezTo>
                  <a:pt x="633835" y="140848"/>
                  <a:pt x="615039" y="123805"/>
                  <a:pt x="585849" y="120732"/>
                </a:cubicBezTo>
                <a:cubicBezTo>
                  <a:pt x="522739" y="114089"/>
                  <a:pt x="459179" y="112815"/>
                  <a:pt x="395844" y="108857"/>
                </a:cubicBezTo>
                <a:cubicBezTo>
                  <a:pt x="372093" y="100940"/>
                  <a:pt x="345423" y="98993"/>
                  <a:pt x="324592" y="85106"/>
                </a:cubicBezTo>
                <a:cubicBezTo>
                  <a:pt x="312717" y="77189"/>
                  <a:pt x="302607" y="65553"/>
                  <a:pt x="288966" y="61356"/>
                </a:cubicBezTo>
                <a:cubicBezTo>
                  <a:pt x="184021" y="29065"/>
                  <a:pt x="79168" y="3958"/>
                  <a:pt x="39584" y="1979"/>
                </a:cubicBezTo>
                <a:close/>
              </a:path>
            </a:pathLst>
          </a:custGeom>
          <a:gradFill flip="none" rotWithShape="1">
            <a:gsLst>
              <a:gs pos="0">
                <a:srgbClr val="993300">
                  <a:tint val="66000"/>
                  <a:satMod val="160000"/>
                </a:srgbClr>
              </a:gs>
              <a:gs pos="50000">
                <a:srgbClr val="993300">
                  <a:tint val="44500"/>
                  <a:satMod val="160000"/>
                </a:srgbClr>
              </a:gs>
              <a:gs pos="100000">
                <a:srgbClr val="993300">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a:glow rad="139700">
              <a:schemeClr val="accent4">
                <a:satMod val="175000"/>
                <a:alpha val="40000"/>
              </a:schemeClr>
            </a:glow>
            <a:softEdge rad="63500"/>
          </a:effectLst>
        </p:spPr>
        <p:txBody>
          <a:bodyPr vert="horz" wrap="square" lIns="91440" tIns="45720" rIns="91440" bIns="45720" numCol="1" rtlCol="0" anchor="b"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1"/>
              </a:solidFill>
              <a:effectLst/>
              <a:latin typeface="Tahoma" pitchFamily="34" charset="0"/>
              <a:cs typeface="Arial" charset="0"/>
            </a:endParaRPr>
          </a:p>
        </p:txBody>
      </p:sp>
      <p:cxnSp>
        <p:nvCxnSpPr>
          <p:cNvPr id="53" name="Straight Connector 52"/>
          <p:cNvCxnSpPr/>
          <p:nvPr/>
        </p:nvCxnSpPr>
        <p:spPr bwMode="auto">
          <a:xfrm rot="16200000" flipH="1">
            <a:off x="2637631" y="2338088"/>
            <a:ext cx="1190625" cy="33338"/>
          </a:xfrm>
          <a:prstGeom prst="line">
            <a:avLst/>
          </a:prstGeom>
          <a:ln>
            <a:prstDash val="dash"/>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54" name="Freeform 53"/>
          <p:cNvSpPr/>
          <p:nvPr/>
        </p:nvSpPr>
        <p:spPr bwMode="auto">
          <a:xfrm>
            <a:off x="4518561" y="1892135"/>
            <a:ext cx="682831" cy="1456707"/>
          </a:xfrm>
          <a:custGeom>
            <a:avLst/>
            <a:gdLst>
              <a:gd name="connsiteX0" fmla="*/ 5938 w 682831"/>
              <a:gd name="connsiteY0" fmla="*/ 7917 h 1456707"/>
              <a:gd name="connsiteX1" fmla="*/ 29688 w 682831"/>
              <a:gd name="connsiteY1" fmla="*/ 79169 h 1456707"/>
              <a:gd name="connsiteX2" fmla="*/ 41564 w 682831"/>
              <a:gd name="connsiteY2" fmla="*/ 114795 h 1456707"/>
              <a:gd name="connsiteX3" fmla="*/ 65314 w 682831"/>
              <a:gd name="connsiteY3" fmla="*/ 150421 h 1456707"/>
              <a:gd name="connsiteX4" fmla="*/ 77190 w 682831"/>
              <a:gd name="connsiteY4" fmla="*/ 292925 h 1456707"/>
              <a:gd name="connsiteX5" fmla="*/ 112816 w 682831"/>
              <a:gd name="connsiteY5" fmla="*/ 364177 h 1456707"/>
              <a:gd name="connsiteX6" fmla="*/ 160317 w 682831"/>
              <a:gd name="connsiteY6" fmla="*/ 447304 h 1456707"/>
              <a:gd name="connsiteX7" fmla="*/ 195943 w 682831"/>
              <a:gd name="connsiteY7" fmla="*/ 554182 h 1456707"/>
              <a:gd name="connsiteX8" fmla="*/ 207818 w 682831"/>
              <a:gd name="connsiteY8" fmla="*/ 589808 h 1456707"/>
              <a:gd name="connsiteX9" fmla="*/ 219694 w 682831"/>
              <a:gd name="connsiteY9" fmla="*/ 625434 h 1456707"/>
              <a:gd name="connsiteX10" fmla="*/ 243444 w 682831"/>
              <a:gd name="connsiteY10" fmla="*/ 756062 h 1456707"/>
              <a:gd name="connsiteX11" fmla="*/ 267195 w 682831"/>
              <a:gd name="connsiteY11" fmla="*/ 827314 h 1456707"/>
              <a:gd name="connsiteX12" fmla="*/ 314696 w 682831"/>
              <a:gd name="connsiteY12" fmla="*/ 910442 h 1456707"/>
              <a:gd name="connsiteX13" fmla="*/ 338447 w 682831"/>
              <a:gd name="connsiteY13" fmla="*/ 981694 h 1456707"/>
              <a:gd name="connsiteX14" fmla="*/ 350322 w 682831"/>
              <a:gd name="connsiteY14" fmla="*/ 1017320 h 1456707"/>
              <a:gd name="connsiteX15" fmla="*/ 362197 w 682831"/>
              <a:gd name="connsiteY15" fmla="*/ 1183574 h 1456707"/>
              <a:gd name="connsiteX16" fmla="*/ 397823 w 682831"/>
              <a:gd name="connsiteY16" fmla="*/ 1302327 h 1456707"/>
              <a:gd name="connsiteX17" fmla="*/ 409699 w 682831"/>
              <a:gd name="connsiteY17" fmla="*/ 1349829 h 1456707"/>
              <a:gd name="connsiteX18" fmla="*/ 433449 w 682831"/>
              <a:gd name="connsiteY18" fmla="*/ 1385455 h 1456707"/>
              <a:gd name="connsiteX19" fmla="*/ 445325 w 682831"/>
              <a:gd name="connsiteY19" fmla="*/ 1421081 h 1456707"/>
              <a:gd name="connsiteX20" fmla="*/ 516577 w 682831"/>
              <a:gd name="connsiteY20" fmla="*/ 1456707 h 1456707"/>
              <a:gd name="connsiteX21" fmla="*/ 635330 w 682831"/>
              <a:gd name="connsiteY21" fmla="*/ 1444831 h 1456707"/>
              <a:gd name="connsiteX22" fmla="*/ 670956 w 682831"/>
              <a:gd name="connsiteY22" fmla="*/ 1432956 h 1456707"/>
              <a:gd name="connsiteX23" fmla="*/ 682831 w 682831"/>
              <a:gd name="connsiteY23" fmla="*/ 1397330 h 1456707"/>
              <a:gd name="connsiteX24" fmla="*/ 659081 w 682831"/>
              <a:gd name="connsiteY24" fmla="*/ 1278577 h 1456707"/>
              <a:gd name="connsiteX25" fmla="*/ 635330 w 682831"/>
              <a:gd name="connsiteY25" fmla="*/ 1231075 h 1456707"/>
              <a:gd name="connsiteX26" fmla="*/ 611579 w 682831"/>
              <a:gd name="connsiteY26" fmla="*/ 1159823 h 1456707"/>
              <a:gd name="connsiteX27" fmla="*/ 599704 w 682831"/>
              <a:gd name="connsiteY27" fmla="*/ 1124197 h 1456707"/>
              <a:gd name="connsiteX28" fmla="*/ 564078 w 682831"/>
              <a:gd name="connsiteY28" fmla="*/ 969818 h 1456707"/>
              <a:gd name="connsiteX29" fmla="*/ 552203 w 682831"/>
              <a:gd name="connsiteY29" fmla="*/ 934192 h 1456707"/>
              <a:gd name="connsiteX30" fmla="*/ 516577 w 682831"/>
              <a:gd name="connsiteY30" fmla="*/ 898566 h 1456707"/>
              <a:gd name="connsiteX31" fmla="*/ 492826 w 682831"/>
              <a:gd name="connsiteY31" fmla="*/ 815439 h 1456707"/>
              <a:gd name="connsiteX32" fmla="*/ 480951 w 682831"/>
              <a:gd name="connsiteY32" fmla="*/ 779813 h 1456707"/>
              <a:gd name="connsiteX33" fmla="*/ 433449 w 682831"/>
              <a:gd name="connsiteY33" fmla="*/ 708561 h 1456707"/>
              <a:gd name="connsiteX34" fmla="*/ 409699 w 682831"/>
              <a:gd name="connsiteY34" fmla="*/ 613559 h 1456707"/>
              <a:gd name="connsiteX35" fmla="*/ 385948 w 682831"/>
              <a:gd name="connsiteY35" fmla="*/ 542307 h 1456707"/>
              <a:gd name="connsiteX36" fmla="*/ 362197 w 682831"/>
              <a:gd name="connsiteY36" fmla="*/ 506681 h 1456707"/>
              <a:gd name="connsiteX37" fmla="*/ 314696 w 682831"/>
              <a:gd name="connsiteY37" fmla="*/ 364177 h 1456707"/>
              <a:gd name="connsiteX38" fmla="*/ 302821 w 682831"/>
              <a:gd name="connsiteY38" fmla="*/ 328551 h 1456707"/>
              <a:gd name="connsiteX39" fmla="*/ 279070 w 682831"/>
              <a:gd name="connsiteY39" fmla="*/ 292925 h 1456707"/>
              <a:gd name="connsiteX40" fmla="*/ 231569 w 682831"/>
              <a:gd name="connsiteY40" fmla="*/ 186047 h 1456707"/>
              <a:gd name="connsiteX41" fmla="*/ 195943 w 682831"/>
              <a:gd name="connsiteY41" fmla="*/ 114795 h 1456707"/>
              <a:gd name="connsiteX42" fmla="*/ 160317 w 682831"/>
              <a:gd name="connsiteY42" fmla="*/ 102920 h 1456707"/>
              <a:gd name="connsiteX43" fmla="*/ 136566 w 682831"/>
              <a:gd name="connsiteY43" fmla="*/ 67294 h 1456707"/>
              <a:gd name="connsiteX44" fmla="*/ 100940 w 682831"/>
              <a:gd name="connsiteY44" fmla="*/ 55418 h 1456707"/>
              <a:gd name="connsiteX45" fmla="*/ 65314 w 682831"/>
              <a:gd name="connsiteY45" fmla="*/ 31668 h 1456707"/>
              <a:gd name="connsiteX46" fmla="*/ 5938 w 682831"/>
              <a:gd name="connsiteY46" fmla="*/ 7917 h 145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831" h="1456707">
                <a:moveTo>
                  <a:pt x="5938" y="7917"/>
                </a:moveTo>
                <a:cubicBezTo>
                  <a:pt x="0" y="15834"/>
                  <a:pt x="21771" y="55418"/>
                  <a:pt x="29688" y="79169"/>
                </a:cubicBezTo>
                <a:cubicBezTo>
                  <a:pt x="33646" y="91044"/>
                  <a:pt x="34621" y="104379"/>
                  <a:pt x="41564" y="114795"/>
                </a:cubicBezTo>
                <a:lnTo>
                  <a:pt x="65314" y="150421"/>
                </a:lnTo>
                <a:cubicBezTo>
                  <a:pt x="69273" y="197922"/>
                  <a:pt x="70890" y="245677"/>
                  <a:pt x="77190" y="292925"/>
                </a:cubicBezTo>
                <a:cubicBezTo>
                  <a:pt x="81924" y="328426"/>
                  <a:pt x="95410" y="333716"/>
                  <a:pt x="112816" y="364177"/>
                </a:cubicBezTo>
                <a:cubicBezTo>
                  <a:pt x="173083" y="469644"/>
                  <a:pt x="102451" y="360506"/>
                  <a:pt x="160317" y="447304"/>
                </a:cubicBezTo>
                <a:lnTo>
                  <a:pt x="195943" y="554182"/>
                </a:lnTo>
                <a:lnTo>
                  <a:pt x="207818" y="589808"/>
                </a:lnTo>
                <a:lnTo>
                  <a:pt x="219694" y="625434"/>
                </a:lnTo>
                <a:cubicBezTo>
                  <a:pt x="228057" y="683976"/>
                  <a:pt x="228174" y="705163"/>
                  <a:pt x="243444" y="756062"/>
                </a:cubicBezTo>
                <a:cubicBezTo>
                  <a:pt x="250638" y="780042"/>
                  <a:pt x="255999" y="804921"/>
                  <a:pt x="267195" y="827314"/>
                </a:cubicBezTo>
                <a:cubicBezTo>
                  <a:pt x="297328" y="887582"/>
                  <a:pt x="281125" y="860086"/>
                  <a:pt x="314696" y="910442"/>
                </a:cubicBezTo>
                <a:lnTo>
                  <a:pt x="338447" y="981694"/>
                </a:lnTo>
                <a:lnTo>
                  <a:pt x="350322" y="1017320"/>
                </a:lnTo>
                <a:cubicBezTo>
                  <a:pt x="354280" y="1072738"/>
                  <a:pt x="356061" y="1128355"/>
                  <a:pt x="362197" y="1183574"/>
                </a:cubicBezTo>
                <a:cubicBezTo>
                  <a:pt x="365965" y="1217488"/>
                  <a:pt x="390663" y="1273689"/>
                  <a:pt x="397823" y="1302327"/>
                </a:cubicBezTo>
                <a:cubicBezTo>
                  <a:pt x="401782" y="1318161"/>
                  <a:pt x="403270" y="1334827"/>
                  <a:pt x="409699" y="1349829"/>
                </a:cubicBezTo>
                <a:cubicBezTo>
                  <a:pt x="415321" y="1362947"/>
                  <a:pt x="427066" y="1372690"/>
                  <a:pt x="433449" y="1385455"/>
                </a:cubicBezTo>
                <a:cubicBezTo>
                  <a:pt x="439047" y="1396651"/>
                  <a:pt x="437505" y="1411306"/>
                  <a:pt x="445325" y="1421081"/>
                </a:cubicBezTo>
                <a:cubicBezTo>
                  <a:pt x="462066" y="1442007"/>
                  <a:pt x="493109" y="1448884"/>
                  <a:pt x="516577" y="1456707"/>
                </a:cubicBezTo>
                <a:cubicBezTo>
                  <a:pt x="556161" y="1452748"/>
                  <a:pt x="596011" y="1450880"/>
                  <a:pt x="635330" y="1444831"/>
                </a:cubicBezTo>
                <a:cubicBezTo>
                  <a:pt x="647702" y="1442928"/>
                  <a:pt x="662105" y="1441807"/>
                  <a:pt x="670956" y="1432956"/>
                </a:cubicBezTo>
                <a:cubicBezTo>
                  <a:pt x="679807" y="1424105"/>
                  <a:pt x="678873" y="1409205"/>
                  <a:pt x="682831" y="1397330"/>
                </a:cubicBezTo>
                <a:cubicBezTo>
                  <a:pt x="675807" y="1348160"/>
                  <a:pt x="676846" y="1320029"/>
                  <a:pt x="659081" y="1278577"/>
                </a:cubicBezTo>
                <a:cubicBezTo>
                  <a:pt x="652108" y="1262305"/>
                  <a:pt x="641905" y="1247512"/>
                  <a:pt x="635330" y="1231075"/>
                </a:cubicBezTo>
                <a:cubicBezTo>
                  <a:pt x="626032" y="1207830"/>
                  <a:pt x="619496" y="1183574"/>
                  <a:pt x="611579" y="1159823"/>
                </a:cubicBezTo>
                <a:lnTo>
                  <a:pt x="599704" y="1124197"/>
                </a:lnTo>
                <a:cubicBezTo>
                  <a:pt x="584288" y="1016283"/>
                  <a:pt x="596681" y="1067626"/>
                  <a:pt x="564078" y="969818"/>
                </a:cubicBezTo>
                <a:cubicBezTo>
                  <a:pt x="560120" y="957943"/>
                  <a:pt x="561054" y="943043"/>
                  <a:pt x="552203" y="934192"/>
                </a:cubicBezTo>
                <a:lnTo>
                  <a:pt x="516577" y="898566"/>
                </a:lnTo>
                <a:cubicBezTo>
                  <a:pt x="488109" y="813167"/>
                  <a:pt x="522640" y="919792"/>
                  <a:pt x="492826" y="815439"/>
                </a:cubicBezTo>
                <a:cubicBezTo>
                  <a:pt x="489387" y="803403"/>
                  <a:pt x="487030" y="790755"/>
                  <a:pt x="480951" y="779813"/>
                </a:cubicBezTo>
                <a:cubicBezTo>
                  <a:pt x="467088" y="754860"/>
                  <a:pt x="433449" y="708561"/>
                  <a:pt x="433449" y="708561"/>
                </a:cubicBezTo>
                <a:cubicBezTo>
                  <a:pt x="397413" y="600450"/>
                  <a:pt x="452695" y="771211"/>
                  <a:pt x="409699" y="613559"/>
                </a:cubicBezTo>
                <a:cubicBezTo>
                  <a:pt x="403112" y="589406"/>
                  <a:pt x="399835" y="563138"/>
                  <a:pt x="385948" y="542307"/>
                </a:cubicBezTo>
                <a:lnTo>
                  <a:pt x="362197" y="506681"/>
                </a:lnTo>
                <a:lnTo>
                  <a:pt x="314696" y="364177"/>
                </a:lnTo>
                <a:cubicBezTo>
                  <a:pt x="310738" y="352302"/>
                  <a:pt x="309765" y="338966"/>
                  <a:pt x="302821" y="328551"/>
                </a:cubicBezTo>
                <a:lnTo>
                  <a:pt x="279070" y="292925"/>
                </a:lnTo>
                <a:cubicBezTo>
                  <a:pt x="250807" y="208133"/>
                  <a:pt x="269207" y="242504"/>
                  <a:pt x="231569" y="186047"/>
                </a:cubicBezTo>
                <a:cubicBezTo>
                  <a:pt x="223746" y="162577"/>
                  <a:pt x="216872" y="131538"/>
                  <a:pt x="195943" y="114795"/>
                </a:cubicBezTo>
                <a:cubicBezTo>
                  <a:pt x="186168" y="106975"/>
                  <a:pt x="172192" y="106878"/>
                  <a:pt x="160317" y="102920"/>
                </a:cubicBezTo>
                <a:cubicBezTo>
                  <a:pt x="152400" y="91045"/>
                  <a:pt x="147711" y="76210"/>
                  <a:pt x="136566" y="67294"/>
                </a:cubicBezTo>
                <a:cubicBezTo>
                  <a:pt x="126791" y="59474"/>
                  <a:pt x="112136" y="61016"/>
                  <a:pt x="100940" y="55418"/>
                </a:cubicBezTo>
                <a:cubicBezTo>
                  <a:pt x="88175" y="49035"/>
                  <a:pt x="78079" y="38051"/>
                  <a:pt x="65314" y="31668"/>
                </a:cubicBezTo>
                <a:cubicBezTo>
                  <a:pt x="39058" y="18540"/>
                  <a:pt x="11876" y="0"/>
                  <a:pt x="5938" y="7917"/>
                </a:cubicBezTo>
                <a:close/>
              </a:path>
            </a:pathLst>
          </a:custGeom>
          <a:gradFill flip="none" rotWithShape="1">
            <a:gsLst>
              <a:gs pos="0">
                <a:srgbClr val="993300">
                  <a:tint val="66000"/>
                  <a:satMod val="160000"/>
                </a:srgbClr>
              </a:gs>
              <a:gs pos="50000">
                <a:srgbClr val="993300">
                  <a:tint val="44500"/>
                  <a:satMod val="160000"/>
                </a:srgbClr>
              </a:gs>
              <a:gs pos="100000">
                <a:srgbClr val="993300">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a:glow rad="101600">
              <a:schemeClr val="accent4">
                <a:satMod val="175000"/>
                <a:alpha val="40000"/>
              </a:schemeClr>
            </a:glow>
            <a:softEdge rad="31750"/>
          </a:effectLst>
        </p:spPr>
        <p:txBody>
          <a:bodyPr vert="horz" wrap="square" lIns="91440" tIns="45720" rIns="91440" bIns="45720" numCol="1" rtlCol="0" anchor="b"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1"/>
              </a:solidFill>
              <a:effectLst/>
              <a:latin typeface="Tahoma" pitchFamily="34" charset="0"/>
              <a:cs typeface="Arial" charset="0"/>
            </a:endParaRPr>
          </a:p>
        </p:txBody>
      </p:sp>
      <p:sp>
        <p:nvSpPr>
          <p:cNvPr id="55" name="Freeform 54"/>
          <p:cNvSpPr/>
          <p:nvPr/>
        </p:nvSpPr>
        <p:spPr bwMode="auto">
          <a:xfrm>
            <a:off x="4926281" y="2398816"/>
            <a:ext cx="503717" cy="1046114"/>
          </a:xfrm>
          <a:custGeom>
            <a:avLst/>
            <a:gdLst>
              <a:gd name="connsiteX0" fmla="*/ 1979 w 503717"/>
              <a:gd name="connsiteY0" fmla="*/ 0 h 1046114"/>
              <a:gd name="connsiteX1" fmla="*/ 25729 w 503717"/>
              <a:gd name="connsiteY1" fmla="*/ 118753 h 1046114"/>
              <a:gd name="connsiteX2" fmla="*/ 49480 w 503717"/>
              <a:gd name="connsiteY2" fmla="*/ 154379 h 1046114"/>
              <a:gd name="connsiteX3" fmla="*/ 73231 w 503717"/>
              <a:gd name="connsiteY3" fmla="*/ 273132 h 1046114"/>
              <a:gd name="connsiteX4" fmla="*/ 85106 w 503717"/>
              <a:gd name="connsiteY4" fmla="*/ 308758 h 1046114"/>
              <a:gd name="connsiteX5" fmla="*/ 96981 w 503717"/>
              <a:gd name="connsiteY5" fmla="*/ 356259 h 1046114"/>
              <a:gd name="connsiteX6" fmla="*/ 120732 w 503717"/>
              <a:gd name="connsiteY6" fmla="*/ 427511 h 1046114"/>
              <a:gd name="connsiteX7" fmla="*/ 132607 w 503717"/>
              <a:gd name="connsiteY7" fmla="*/ 463137 h 1046114"/>
              <a:gd name="connsiteX8" fmla="*/ 168233 w 503717"/>
              <a:gd name="connsiteY8" fmla="*/ 581890 h 1046114"/>
              <a:gd name="connsiteX9" fmla="*/ 180109 w 503717"/>
              <a:gd name="connsiteY9" fmla="*/ 617516 h 1046114"/>
              <a:gd name="connsiteX10" fmla="*/ 191984 w 503717"/>
              <a:gd name="connsiteY10" fmla="*/ 653142 h 1046114"/>
              <a:gd name="connsiteX11" fmla="*/ 227610 w 503717"/>
              <a:gd name="connsiteY11" fmla="*/ 688768 h 1046114"/>
              <a:gd name="connsiteX12" fmla="*/ 239485 w 503717"/>
              <a:gd name="connsiteY12" fmla="*/ 736270 h 1046114"/>
              <a:gd name="connsiteX13" fmla="*/ 251361 w 503717"/>
              <a:gd name="connsiteY13" fmla="*/ 795646 h 1046114"/>
              <a:gd name="connsiteX14" fmla="*/ 263236 w 503717"/>
              <a:gd name="connsiteY14" fmla="*/ 831272 h 1046114"/>
              <a:gd name="connsiteX15" fmla="*/ 286987 w 503717"/>
              <a:gd name="connsiteY15" fmla="*/ 914400 h 1046114"/>
              <a:gd name="connsiteX16" fmla="*/ 310737 w 503717"/>
              <a:gd name="connsiteY16" fmla="*/ 950026 h 1046114"/>
              <a:gd name="connsiteX17" fmla="*/ 346363 w 503717"/>
              <a:gd name="connsiteY17" fmla="*/ 1021278 h 1046114"/>
              <a:gd name="connsiteX18" fmla="*/ 381989 w 503717"/>
              <a:gd name="connsiteY18" fmla="*/ 1045028 h 1046114"/>
              <a:gd name="connsiteX19" fmla="*/ 476992 w 503717"/>
              <a:gd name="connsiteY19" fmla="*/ 1033153 h 1046114"/>
              <a:gd name="connsiteX20" fmla="*/ 476992 w 503717"/>
              <a:gd name="connsiteY20" fmla="*/ 938150 h 1046114"/>
              <a:gd name="connsiteX21" fmla="*/ 453241 w 503717"/>
              <a:gd name="connsiteY21" fmla="*/ 866898 h 1046114"/>
              <a:gd name="connsiteX22" fmla="*/ 441366 w 503717"/>
              <a:gd name="connsiteY22" fmla="*/ 831272 h 1046114"/>
              <a:gd name="connsiteX23" fmla="*/ 429490 w 503717"/>
              <a:gd name="connsiteY23" fmla="*/ 795646 h 1046114"/>
              <a:gd name="connsiteX24" fmla="*/ 405740 w 503717"/>
              <a:gd name="connsiteY24" fmla="*/ 760020 h 1046114"/>
              <a:gd name="connsiteX25" fmla="*/ 370114 w 503717"/>
              <a:gd name="connsiteY25" fmla="*/ 617516 h 1046114"/>
              <a:gd name="connsiteX26" fmla="*/ 334488 w 503717"/>
              <a:gd name="connsiteY26" fmla="*/ 593766 h 1046114"/>
              <a:gd name="connsiteX27" fmla="*/ 275111 w 503717"/>
              <a:gd name="connsiteY27" fmla="*/ 498763 h 1046114"/>
              <a:gd name="connsiteX28" fmla="*/ 227610 w 503717"/>
              <a:gd name="connsiteY28" fmla="*/ 427511 h 1046114"/>
              <a:gd name="connsiteX29" fmla="*/ 203859 w 503717"/>
              <a:gd name="connsiteY29" fmla="*/ 391885 h 1046114"/>
              <a:gd name="connsiteX30" fmla="*/ 180109 w 503717"/>
              <a:gd name="connsiteY30" fmla="*/ 320633 h 1046114"/>
              <a:gd name="connsiteX31" fmla="*/ 132607 w 503717"/>
              <a:gd name="connsiteY31" fmla="*/ 249381 h 1046114"/>
              <a:gd name="connsiteX32" fmla="*/ 73231 w 503717"/>
              <a:gd name="connsiteY32" fmla="*/ 142503 h 1046114"/>
              <a:gd name="connsiteX33" fmla="*/ 37605 w 503717"/>
              <a:gd name="connsiteY33" fmla="*/ 118753 h 1046114"/>
              <a:gd name="connsiteX34" fmla="*/ 1979 w 503717"/>
              <a:gd name="connsiteY34" fmla="*/ 0 h 104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3717" h="1046114">
                <a:moveTo>
                  <a:pt x="1979" y="0"/>
                </a:moveTo>
                <a:cubicBezTo>
                  <a:pt x="0" y="0"/>
                  <a:pt x="9148" y="85592"/>
                  <a:pt x="25729" y="118753"/>
                </a:cubicBezTo>
                <a:cubicBezTo>
                  <a:pt x="32112" y="131519"/>
                  <a:pt x="41563" y="142504"/>
                  <a:pt x="49480" y="154379"/>
                </a:cubicBezTo>
                <a:cubicBezTo>
                  <a:pt x="76308" y="234867"/>
                  <a:pt x="45939" y="136676"/>
                  <a:pt x="73231" y="273132"/>
                </a:cubicBezTo>
                <a:cubicBezTo>
                  <a:pt x="75686" y="285407"/>
                  <a:pt x="81667" y="296722"/>
                  <a:pt x="85106" y="308758"/>
                </a:cubicBezTo>
                <a:cubicBezTo>
                  <a:pt x="89590" y="324451"/>
                  <a:pt x="92291" y="340626"/>
                  <a:pt x="96981" y="356259"/>
                </a:cubicBezTo>
                <a:cubicBezTo>
                  <a:pt x="104175" y="380239"/>
                  <a:pt x="112815" y="403760"/>
                  <a:pt x="120732" y="427511"/>
                </a:cubicBezTo>
                <a:cubicBezTo>
                  <a:pt x="124690" y="439386"/>
                  <a:pt x="129571" y="450993"/>
                  <a:pt x="132607" y="463137"/>
                </a:cubicBezTo>
                <a:cubicBezTo>
                  <a:pt x="150554" y="534921"/>
                  <a:pt x="139324" y="495163"/>
                  <a:pt x="168233" y="581890"/>
                </a:cubicBezTo>
                <a:lnTo>
                  <a:pt x="180109" y="617516"/>
                </a:lnTo>
                <a:cubicBezTo>
                  <a:pt x="184067" y="629391"/>
                  <a:pt x="183133" y="644291"/>
                  <a:pt x="191984" y="653142"/>
                </a:cubicBezTo>
                <a:lnTo>
                  <a:pt x="227610" y="688768"/>
                </a:lnTo>
                <a:cubicBezTo>
                  <a:pt x="231568" y="704602"/>
                  <a:pt x="235944" y="720337"/>
                  <a:pt x="239485" y="736270"/>
                </a:cubicBezTo>
                <a:cubicBezTo>
                  <a:pt x="243864" y="755973"/>
                  <a:pt x="246466" y="776065"/>
                  <a:pt x="251361" y="795646"/>
                </a:cubicBezTo>
                <a:cubicBezTo>
                  <a:pt x="254397" y="807790"/>
                  <a:pt x="259797" y="819236"/>
                  <a:pt x="263236" y="831272"/>
                </a:cubicBezTo>
                <a:cubicBezTo>
                  <a:pt x="268311" y="849036"/>
                  <a:pt x="277493" y="895412"/>
                  <a:pt x="286987" y="914400"/>
                </a:cubicBezTo>
                <a:cubicBezTo>
                  <a:pt x="293370" y="927165"/>
                  <a:pt x="304354" y="937261"/>
                  <a:pt x="310737" y="950026"/>
                </a:cubicBezTo>
                <a:cubicBezTo>
                  <a:pt x="330052" y="988656"/>
                  <a:pt x="312334" y="987249"/>
                  <a:pt x="346363" y="1021278"/>
                </a:cubicBezTo>
                <a:cubicBezTo>
                  <a:pt x="356455" y="1031370"/>
                  <a:pt x="370114" y="1037111"/>
                  <a:pt x="381989" y="1045028"/>
                </a:cubicBezTo>
                <a:cubicBezTo>
                  <a:pt x="413657" y="1041070"/>
                  <a:pt x="447828" y="1046114"/>
                  <a:pt x="476992" y="1033153"/>
                </a:cubicBezTo>
                <a:cubicBezTo>
                  <a:pt x="503717" y="1021275"/>
                  <a:pt x="477669" y="940632"/>
                  <a:pt x="476992" y="938150"/>
                </a:cubicBezTo>
                <a:cubicBezTo>
                  <a:pt x="470405" y="913997"/>
                  <a:pt x="461158" y="890649"/>
                  <a:pt x="453241" y="866898"/>
                </a:cubicBezTo>
                <a:lnTo>
                  <a:pt x="441366" y="831272"/>
                </a:lnTo>
                <a:cubicBezTo>
                  <a:pt x="437407" y="819397"/>
                  <a:pt x="436433" y="806062"/>
                  <a:pt x="429490" y="795646"/>
                </a:cubicBezTo>
                <a:lnTo>
                  <a:pt x="405740" y="760020"/>
                </a:lnTo>
                <a:cubicBezTo>
                  <a:pt x="402947" y="743260"/>
                  <a:pt x="387755" y="629276"/>
                  <a:pt x="370114" y="617516"/>
                </a:cubicBezTo>
                <a:lnTo>
                  <a:pt x="334488" y="593766"/>
                </a:lnTo>
                <a:cubicBezTo>
                  <a:pt x="306224" y="508974"/>
                  <a:pt x="331568" y="536401"/>
                  <a:pt x="275111" y="498763"/>
                </a:cubicBezTo>
                <a:lnTo>
                  <a:pt x="227610" y="427511"/>
                </a:lnTo>
                <a:lnTo>
                  <a:pt x="203859" y="391885"/>
                </a:lnTo>
                <a:cubicBezTo>
                  <a:pt x="195942" y="368134"/>
                  <a:pt x="193996" y="341464"/>
                  <a:pt x="180109" y="320633"/>
                </a:cubicBezTo>
                <a:lnTo>
                  <a:pt x="132607" y="249381"/>
                </a:lnTo>
                <a:cubicBezTo>
                  <a:pt x="120232" y="212256"/>
                  <a:pt x="108231" y="165836"/>
                  <a:pt x="73231" y="142503"/>
                </a:cubicBezTo>
                <a:lnTo>
                  <a:pt x="37605" y="118753"/>
                </a:lnTo>
                <a:cubicBezTo>
                  <a:pt x="10313" y="36879"/>
                  <a:pt x="3958" y="0"/>
                  <a:pt x="1979" y="0"/>
                </a:cubicBezTo>
                <a:close/>
              </a:path>
            </a:pathLst>
          </a:custGeom>
          <a:gradFill flip="none" rotWithShape="1">
            <a:gsLst>
              <a:gs pos="0">
                <a:srgbClr val="993300">
                  <a:tint val="66000"/>
                  <a:satMod val="160000"/>
                </a:srgbClr>
              </a:gs>
              <a:gs pos="50000">
                <a:srgbClr val="993300">
                  <a:tint val="44500"/>
                  <a:satMod val="160000"/>
                </a:srgbClr>
              </a:gs>
              <a:gs pos="100000">
                <a:srgbClr val="993300">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a:glow rad="101600">
              <a:schemeClr val="accent4">
                <a:satMod val="175000"/>
                <a:alpha val="40000"/>
              </a:schemeClr>
            </a:glow>
            <a:softEdge rad="31750"/>
          </a:effectLst>
        </p:spPr>
        <p:txBody>
          <a:bodyPr vert="horz" wrap="square" lIns="91440" tIns="45720" rIns="91440" bIns="45720" numCol="1" rtlCol="0" anchor="b"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1"/>
              </a:solidFill>
              <a:effectLst/>
              <a:latin typeface="Tahoma" pitchFamily="34" charset="0"/>
              <a:cs typeface="Arial" charset="0"/>
            </a:endParaRPr>
          </a:p>
        </p:txBody>
      </p:sp>
      <p:cxnSp>
        <p:nvCxnSpPr>
          <p:cNvPr id="56" name="Straight Arrow Connector 55"/>
          <p:cNvCxnSpPr/>
          <p:nvPr/>
        </p:nvCxnSpPr>
        <p:spPr bwMode="auto">
          <a:xfrm rot="16200000" flipH="1">
            <a:off x="1880262" y="2082143"/>
            <a:ext cx="296884" cy="118753"/>
          </a:xfrm>
          <a:prstGeom prst="straightConnector1">
            <a:avLst/>
          </a:prstGeom>
          <a:noFill/>
          <a:ln w="9525" cap="flat" cmpd="sng" algn="ctr">
            <a:solidFill>
              <a:srgbClr val="FF0000"/>
            </a:solidFill>
            <a:prstDash val="solid"/>
            <a:round/>
            <a:headEnd type="none" w="med" len="med"/>
            <a:tailEnd type="arrow"/>
          </a:ln>
          <a:effectLst/>
        </p:spPr>
      </p:cxnSp>
      <p:cxnSp>
        <p:nvCxnSpPr>
          <p:cNvPr id="57" name="Straight Arrow Connector 56"/>
          <p:cNvCxnSpPr/>
          <p:nvPr/>
        </p:nvCxnSpPr>
        <p:spPr bwMode="auto">
          <a:xfrm rot="16200000" flipH="1">
            <a:off x="4847114" y="3018313"/>
            <a:ext cx="296884" cy="118753"/>
          </a:xfrm>
          <a:prstGeom prst="straightConnector1">
            <a:avLst/>
          </a:prstGeom>
          <a:noFill/>
          <a:ln w="9525" cap="flat" cmpd="sng" algn="ctr">
            <a:solidFill>
              <a:srgbClr val="FF0000"/>
            </a:solidFill>
            <a:prstDash val="solid"/>
            <a:round/>
            <a:headEnd type="none" w="med" len="med"/>
            <a:tailEnd type="arrow"/>
          </a:ln>
          <a:effectLst/>
        </p:spPr>
      </p:cxnSp>
      <p:cxnSp>
        <p:nvCxnSpPr>
          <p:cNvPr id="58" name="Straight Arrow Connector 57"/>
          <p:cNvCxnSpPr/>
          <p:nvPr/>
        </p:nvCxnSpPr>
        <p:spPr bwMode="auto">
          <a:xfrm rot="16200000" flipH="1">
            <a:off x="3348844" y="2743202"/>
            <a:ext cx="296884" cy="118753"/>
          </a:xfrm>
          <a:prstGeom prst="straightConnector1">
            <a:avLst/>
          </a:prstGeom>
          <a:noFill/>
          <a:ln w="9525" cap="flat" cmpd="sng" algn="ctr">
            <a:solidFill>
              <a:srgbClr val="FF0000"/>
            </a:solidFill>
            <a:prstDash val="solid"/>
            <a:round/>
            <a:headEnd type="none" w="med" len="med"/>
            <a:tailEnd type="arrow"/>
          </a:ln>
          <a:effectLst/>
        </p:spPr>
      </p:cxnSp>
      <p:sp>
        <p:nvSpPr>
          <p:cNvPr id="59" name="Freeform 58"/>
          <p:cNvSpPr/>
          <p:nvPr/>
        </p:nvSpPr>
        <p:spPr bwMode="auto">
          <a:xfrm>
            <a:off x="5284519" y="2992582"/>
            <a:ext cx="341554" cy="477691"/>
          </a:xfrm>
          <a:custGeom>
            <a:avLst/>
            <a:gdLst>
              <a:gd name="connsiteX0" fmla="*/ 0 w 341554"/>
              <a:gd name="connsiteY0" fmla="*/ 0 h 477691"/>
              <a:gd name="connsiteX1" fmla="*/ 11876 w 341554"/>
              <a:gd name="connsiteY1" fmla="*/ 35626 h 477691"/>
              <a:gd name="connsiteX2" fmla="*/ 59377 w 341554"/>
              <a:gd name="connsiteY2" fmla="*/ 142504 h 477691"/>
              <a:gd name="connsiteX3" fmla="*/ 83128 w 341554"/>
              <a:gd name="connsiteY3" fmla="*/ 261257 h 477691"/>
              <a:gd name="connsiteX4" fmla="*/ 106878 w 341554"/>
              <a:gd name="connsiteY4" fmla="*/ 296883 h 477691"/>
              <a:gd name="connsiteX5" fmla="*/ 142504 w 341554"/>
              <a:gd name="connsiteY5" fmla="*/ 380010 h 477691"/>
              <a:gd name="connsiteX6" fmla="*/ 201881 w 341554"/>
              <a:gd name="connsiteY6" fmla="*/ 463137 h 477691"/>
              <a:gd name="connsiteX7" fmla="*/ 320634 w 341554"/>
              <a:gd name="connsiteY7" fmla="*/ 451262 h 477691"/>
              <a:gd name="connsiteX8" fmla="*/ 308759 w 341554"/>
              <a:gd name="connsiteY8" fmla="*/ 368135 h 477691"/>
              <a:gd name="connsiteX9" fmla="*/ 249382 w 341554"/>
              <a:gd name="connsiteY9" fmla="*/ 296883 h 477691"/>
              <a:gd name="connsiteX10" fmla="*/ 237507 w 341554"/>
              <a:gd name="connsiteY10" fmla="*/ 261257 h 477691"/>
              <a:gd name="connsiteX11" fmla="*/ 166255 w 341554"/>
              <a:gd name="connsiteY11" fmla="*/ 213756 h 477691"/>
              <a:gd name="connsiteX12" fmla="*/ 95003 w 341554"/>
              <a:gd name="connsiteY12" fmla="*/ 154379 h 477691"/>
              <a:gd name="connsiteX13" fmla="*/ 47502 w 341554"/>
              <a:gd name="connsiteY13" fmla="*/ 130628 h 47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554" h="477691">
                <a:moveTo>
                  <a:pt x="0" y="0"/>
                </a:moveTo>
                <a:cubicBezTo>
                  <a:pt x="3959" y="11875"/>
                  <a:pt x="6278" y="24430"/>
                  <a:pt x="11876" y="35626"/>
                </a:cubicBezTo>
                <a:cubicBezTo>
                  <a:pt x="42132" y="96138"/>
                  <a:pt x="44060" y="50600"/>
                  <a:pt x="59377" y="142504"/>
                </a:cubicBezTo>
                <a:cubicBezTo>
                  <a:pt x="62057" y="158585"/>
                  <a:pt x="73463" y="238706"/>
                  <a:pt x="83128" y="261257"/>
                </a:cubicBezTo>
                <a:cubicBezTo>
                  <a:pt x="88750" y="274375"/>
                  <a:pt x="98961" y="285008"/>
                  <a:pt x="106878" y="296883"/>
                </a:cubicBezTo>
                <a:cubicBezTo>
                  <a:pt x="138294" y="422540"/>
                  <a:pt x="95641" y="274567"/>
                  <a:pt x="142504" y="380010"/>
                </a:cubicBezTo>
                <a:cubicBezTo>
                  <a:pt x="181055" y="466751"/>
                  <a:pt x="137083" y="441538"/>
                  <a:pt x="201881" y="463137"/>
                </a:cubicBezTo>
                <a:cubicBezTo>
                  <a:pt x="241465" y="459179"/>
                  <a:pt x="290901" y="477691"/>
                  <a:pt x="320634" y="451262"/>
                </a:cubicBezTo>
                <a:cubicBezTo>
                  <a:pt x="341554" y="432666"/>
                  <a:pt x="316802" y="394945"/>
                  <a:pt x="308759" y="368135"/>
                </a:cubicBezTo>
                <a:cubicBezTo>
                  <a:pt x="301674" y="344517"/>
                  <a:pt x="264528" y="312029"/>
                  <a:pt x="249382" y="296883"/>
                </a:cubicBezTo>
                <a:cubicBezTo>
                  <a:pt x="245424" y="285008"/>
                  <a:pt x="246358" y="270108"/>
                  <a:pt x="237507" y="261257"/>
                </a:cubicBezTo>
                <a:cubicBezTo>
                  <a:pt x="217323" y="241073"/>
                  <a:pt x="186439" y="233940"/>
                  <a:pt x="166255" y="213756"/>
                </a:cubicBezTo>
                <a:cubicBezTo>
                  <a:pt x="139992" y="187493"/>
                  <a:pt x="128068" y="170912"/>
                  <a:pt x="95003" y="154379"/>
                </a:cubicBezTo>
                <a:cubicBezTo>
                  <a:pt x="40422" y="127088"/>
                  <a:pt x="74330" y="157458"/>
                  <a:pt x="47502" y="130628"/>
                </a:cubicBezTo>
              </a:path>
            </a:pathLst>
          </a:custGeom>
          <a:gradFill flip="none" rotWithShape="1">
            <a:gsLst>
              <a:gs pos="0">
                <a:srgbClr val="993300">
                  <a:tint val="66000"/>
                  <a:satMod val="160000"/>
                </a:srgbClr>
              </a:gs>
              <a:gs pos="50000">
                <a:srgbClr val="993300">
                  <a:tint val="44500"/>
                  <a:satMod val="160000"/>
                </a:srgbClr>
              </a:gs>
              <a:gs pos="100000">
                <a:srgbClr val="993300">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a:glow rad="101600">
              <a:schemeClr val="accent4">
                <a:satMod val="175000"/>
                <a:alpha val="40000"/>
              </a:schemeClr>
            </a:glow>
            <a:softEdge rad="31750"/>
          </a:effectLst>
        </p:spPr>
        <p:txBody>
          <a:bodyPr vert="horz" wrap="square" lIns="91440" tIns="45720" rIns="91440" bIns="45720" numCol="1" rtlCol="0" anchor="b"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1"/>
              </a:solidFill>
              <a:effectLst/>
              <a:latin typeface="Tahoma" pitchFamily="34" charset="0"/>
              <a:cs typeface="Arial" charset="0"/>
            </a:endParaRPr>
          </a:p>
        </p:txBody>
      </p:sp>
      <p:sp>
        <p:nvSpPr>
          <p:cNvPr id="60" name="Freeform 59"/>
          <p:cNvSpPr/>
          <p:nvPr/>
        </p:nvSpPr>
        <p:spPr bwMode="auto">
          <a:xfrm>
            <a:off x="5559631" y="3283527"/>
            <a:ext cx="203351" cy="219694"/>
          </a:xfrm>
          <a:custGeom>
            <a:avLst/>
            <a:gdLst>
              <a:gd name="connsiteX0" fmla="*/ 9896 w 203351"/>
              <a:gd name="connsiteY0" fmla="*/ 17813 h 219694"/>
              <a:gd name="connsiteX1" fmla="*/ 45522 w 203351"/>
              <a:gd name="connsiteY1" fmla="*/ 172192 h 219694"/>
              <a:gd name="connsiteX2" fmla="*/ 57398 w 203351"/>
              <a:gd name="connsiteY2" fmla="*/ 207818 h 219694"/>
              <a:gd name="connsiteX3" fmla="*/ 93024 w 203351"/>
              <a:gd name="connsiteY3" fmla="*/ 219694 h 219694"/>
              <a:gd name="connsiteX4" fmla="*/ 188026 w 203351"/>
              <a:gd name="connsiteY4" fmla="*/ 207818 h 219694"/>
              <a:gd name="connsiteX5" fmla="*/ 176151 w 203351"/>
              <a:gd name="connsiteY5" fmla="*/ 148442 h 219694"/>
              <a:gd name="connsiteX6" fmla="*/ 140525 w 203351"/>
              <a:gd name="connsiteY6" fmla="*/ 77190 h 219694"/>
              <a:gd name="connsiteX7" fmla="*/ 104899 w 203351"/>
              <a:gd name="connsiteY7" fmla="*/ 65315 h 219694"/>
              <a:gd name="connsiteX8" fmla="*/ 9896 w 203351"/>
              <a:gd name="connsiteY8" fmla="*/ 17813 h 21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351" h="219694">
                <a:moveTo>
                  <a:pt x="9896" y="17813"/>
                </a:moveTo>
                <a:cubicBezTo>
                  <a:pt x="0" y="35626"/>
                  <a:pt x="12921" y="74391"/>
                  <a:pt x="45522" y="172192"/>
                </a:cubicBezTo>
                <a:cubicBezTo>
                  <a:pt x="49481" y="184067"/>
                  <a:pt x="45523" y="203859"/>
                  <a:pt x="57398" y="207818"/>
                </a:cubicBezTo>
                <a:lnTo>
                  <a:pt x="93024" y="219694"/>
                </a:lnTo>
                <a:lnTo>
                  <a:pt x="188026" y="207818"/>
                </a:lnTo>
                <a:cubicBezTo>
                  <a:pt x="203351" y="194682"/>
                  <a:pt x="181046" y="168023"/>
                  <a:pt x="176151" y="148442"/>
                </a:cubicBezTo>
                <a:cubicBezTo>
                  <a:pt x="170773" y="126931"/>
                  <a:pt x="158663" y="91701"/>
                  <a:pt x="140525" y="77190"/>
                </a:cubicBezTo>
                <a:cubicBezTo>
                  <a:pt x="130750" y="69370"/>
                  <a:pt x="116774" y="69273"/>
                  <a:pt x="104899" y="65315"/>
                </a:cubicBezTo>
                <a:cubicBezTo>
                  <a:pt x="27060" y="13421"/>
                  <a:pt x="19792" y="0"/>
                  <a:pt x="9896" y="17813"/>
                </a:cubicBezTo>
                <a:close/>
              </a:path>
            </a:pathLst>
          </a:custGeom>
          <a:gradFill flip="none" rotWithShape="1">
            <a:gsLst>
              <a:gs pos="0">
                <a:srgbClr val="993300">
                  <a:tint val="66000"/>
                  <a:satMod val="160000"/>
                </a:srgbClr>
              </a:gs>
              <a:gs pos="50000">
                <a:srgbClr val="993300">
                  <a:tint val="44500"/>
                  <a:satMod val="160000"/>
                </a:srgbClr>
              </a:gs>
              <a:gs pos="100000">
                <a:srgbClr val="993300">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a:glow rad="101600">
              <a:schemeClr val="accent4">
                <a:satMod val="175000"/>
                <a:alpha val="40000"/>
              </a:schemeClr>
            </a:glow>
            <a:softEdge rad="31750"/>
          </a:effectLst>
        </p:spPr>
        <p:txBody>
          <a:bodyPr vert="horz" wrap="square" lIns="91440" tIns="45720" rIns="91440" bIns="45720" numCol="1" rtlCol="0" anchor="b"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1"/>
              </a:solidFill>
              <a:effectLst/>
              <a:latin typeface="Tahoma" pitchFamily="34" charset="0"/>
              <a:cs typeface="Arial" charset="0"/>
            </a:endParaRPr>
          </a:p>
        </p:txBody>
      </p:sp>
      <p:sp>
        <p:nvSpPr>
          <p:cNvPr id="61" name="Freeform 60"/>
          <p:cNvSpPr/>
          <p:nvPr/>
        </p:nvSpPr>
        <p:spPr bwMode="auto">
          <a:xfrm>
            <a:off x="6398288" y="1847204"/>
            <a:ext cx="341554" cy="477691"/>
          </a:xfrm>
          <a:custGeom>
            <a:avLst/>
            <a:gdLst>
              <a:gd name="connsiteX0" fmla="*/ 0 w 341554"/>
              <a:gd name="connsiteY0" fmla="*/ 0 h 477691"/>
              <a:gd name="connsiteX1" fmla="*/ 11876 w 341554"/>
              <a:gd name="connsiteY1" fmla="*/ 35626 h 477691"/>
              <a:gd name="connsiteX2" fmla="*/ 59377 w 341554"/>
              <a:gd name="connsiteY2" fmla="*/ 142504 h 477691"/>
              <a:gd name="connsiteX3" fmla="*/ 83128 w 341554"/>
              <a:gd name="connsiteY3" fmla="*/ 261257 h 477691"/>
              <a:gd name="connsiteX4" fmla="*/ 106878 w 341554"/>
              <a:gd name="connsiteY4" fmla="*/ 296883 h 477691"/>
              <a:gd name="connsiteX5" fmla="*/ 142504 w 341554"/>
              <a:gd name="connsiteY5" fmla="*/ 380010 h 477691"/>
              <a:gd name="connsiteX6" fmla="*/ 201881 w 341554"/>
              <a:gd name="connsiteY6" fmla="*/ 463137 h 477691"/>
              <a:gd name="connsiteX7" fmla="*/ 320634 w 341554"/>
              <a:gd name="connsiteY7" fmla="*/ 451262 h 477691"/>
              <a:gd name="connsiteX8" fmla="*/ 308759 w 341554"/>
              <a:gd name="connsiteY8" fmla="*/ 368135 h 477691"/>
              <a:gd name="connsiteX9" fmla="*/ 249382 w 341554"/>
              <a:gd name="connsiteY9" fmla="*/ 296883 h 477691"/>
              <a:gd name="connsiteX10" fmla="*/ 237507 w 341554"/>
              <a:gd name="connsiteY10" fmla="*/ 261257 h 477691"/>
              <a:gd name="connsiteX11" fmla="*/ 166255 w 341554"/>
              <a:gd name="connsiteY11" fmla="*/ 213756 h 477691"/>
              <a:gd name="connsiteX12" fmla="*/ 95003 w 341554"/>
              <a:gd name="connsiteY12" fmla="*/ 154379 h 477691"/>
              <a:gd name="connsiteX13" fmla="*/ 47502 w 341554"/>
              <a:gd name="connsiteY13" fmla="*/ 130628 h 47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554" h="477691">
                <a:moveTo>
                  <a:pt x="0" y="0"/>
                </a:moveTo>
                <a:cubicBezTo>
                  <a:pt x="3959" y="11875"/>
                  <a:pt x="6278" y="24430"/>
                  <a:pt x="11876" y="35626"/>
                </a:cubicBezTo>
                <a:cubicBezTo>
                  <a:pt x="42132" y="96138"/>
                  <a:pt x="44060" y="50600"/>
                  <a:pt x="59377" y="142504"/>
                </a:cubicBezTo>
                <a:cubicBezTo>
                  <a:pt x="62057" y="158585"/>
                  <a:pt x="73463" y="238706"/>
                  <a:pt x="83128" y="261257"/>
                </a:cubicBezTo>
                <a:cubicBezTo>
                  <a:pt x="88750" y="274375"/>
                  <a:pt x="98961" y="285008"/>
                  <a:pt x="106878" y="296883"/>
                </a:cubicBezTo>
                <a:cubicBezTo>
                  <a:pt x="138294" y="422540"/>
                  <a:pt x="95641" y="274567"/>
                  <a:pt x="142504" y="380010"/>
                </a:cubicBezTo>
                <a:cubicBezTo>
                  <a:pt x="181055" y="466751"/>
                  <a:pt x="137083" y="441538"/>
                  <a:pt x="201881" y="463137"/>
                </a:cubicBezTo>
                <a:cubicBezTo>
                  <a:pt x="241465" y="459179"/>
                  <a:pt x="290901" y="477691"/>
                  <a:pt x="320634" y="451262"/>
                </a:cubicBezTo>
                <a:cubicBezTo>
                  <a:pt x="341554" y="432666"/>
                  <a:pt x="316802" y="394945"/>
                  <a:pt x="308759" y="368135"/>
                </a:cubicBezTo>
                <a:cubicBezTo>
                  <a:pt x="301674" y="344517"/>
                  <a:pt x="264528" y="312029"/>
                  <a:pt x="249382" y="296883"/>
                </a:cubicBezTo>
                <a:cubicBezTo>
                  <a:pt x="245424" y="285008"/>
                  <a:pt x="246358" y="270108"/>
                  <a:pt x="237507" y="261257"/>
                </a:cubicBezTo>
                <a:cubicBezTo>
                  <a:pt x="217323" y="241073"/>
                  <a:pt x="186439" y="233940"/>
                  <a:pt x="166255" y="213756"/>
                </a:cubicBezTo>
                <a:cubicBezTo>
                  <a:pt x="139992" y="187493"/>
                  <a:pt x="128068" y="170912"/>
                  <a:pt x="95003" y="154379"/>
                </a:cubicBezTo>
                <a:cubicBezTo>
                  <a:pt x="40422" y="127088"/>
                  <a:pt x="74330" y="157458"/>
                  <a:pt x="47502" y="130628"/>
                </a:cubicBezTo>
              </a:path>
            </a:pathLst>
          </a:custGeom>
          <a:gradFill flip="none" rotWithShape="1">
            <a:gsLst>
              <a:gs pos="0">
                <a:srgbClr val="993300">
                  <a:tint val="66000"/>
                  <a:satMod val="160000"/>
                </a:srgbClr>
              </a:gs>
              <a:gs pos="50000">
                <a:srgbClr val="993300">
                  <a:tint val="44500"/>
                  <a:satMod val="160000"/>
                </a:srgbClr>
              </a:gs>
              <a:gs pos="100000">
                <a:srgbClr val="993300">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a:glow rad="101600">
              <a:schemeClr val="accent4">
                <a:satMod val="175000"/>
                <a:alpha val="40000"/>
              </a:schemeClr>
            </a:glow>
            <a:softEdge rad="31750"/>
          </a:effectLst>
        </p:spPr>
        <p:txBody>
          <a:bodyPr vert="horz" wrap="square" lIns="91440" tIns="45720" rIns="91440" bIns="45720" numCol="1" rtlCol="0" anchor="b"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1"/>
              </a:solidFill>
              <a:effectLst/>
              <a:latin typeface="Tahoma" pitchFamily="34" charset="0"/>
              <a:cs typeface="Arial" charset="0"/>
            </a:endParaRPr>
          </a:p>
        </p:txBody>
      </p:sp>
      <p:sp>
        <p:nvSpPr>
          <p:cNvPr id="62" name="TextBox 61"/>
          <p:cNvSpPr txBox="1"/>
          <p:nvPr/>
        </p:nvSpPr>
        <p:spPr>
          <a:xfrm>
            <a:off x="7047472" y="2009500"/>
            <a:ext cx="729687" cy="253916"/>
          </a:xfrm>
          <a:prstGeom prst="rect">
            <a:avLst/>
          </a:prstGeom>
          <a:noFill/>
        </p:spPr>
        <p:txBody>
          <a:bodyPr wrap="none" rtlCol="0">
            <a:spAutoFit/>
          </a:bodyPr>
          <a:lstStyle/>
          <a:p>
            <a:r>
              <a:rPr lang="en-US" sz="1050" dirty="0" smtClean="0">
                <a:solidFill>
                  <a:schemeClr val="tx1"/>
                </a:solidFill>
              </a:rPr>
              <a:t>Volcanics</a:t>
            </a:r>
            <a:endParaRPr lang="en-US" sz="1050" dirty="0">
              <a:solidFill>
                <a:schemeClr val="tx1"/>
              </a:solidFill>
            </a:endParaRPr>
          </a:p>
        </p:txBody>
      </p:sp>
      <p:sp>
        <p:nvSpPr>
          <p:cNvPr id="63" name="Rectangle 62"/>
          <p:cNvSpPr/>
          <p:nvPr/>
        </p:nvSpPr>
        <p:spPr bwMode="auto">
          <a:xfrm>
            <a:off x="6294475" y="1169581"/>
            <a:ext cx="1786270" cy="134160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1"/>
              </a:solidFill>
              <a:effectLst/>
              <a:latin typeface="Tahoma" pitchFamily="34" charset="0"/>
              <a:cs typeface="Arial" charset="0"/>
            </a:endParaRPr>
          </a:p>
        </p:txBody>
      </p:sp>
      <p:sp>
        <p:nvSpPr>
          <p:cNvPr id="64" name="Rectangle 2"/>
          <p:cNvSpPr>
            <a:spLocks noGrp="1" noChangeArrowheads="1"/>
          </p:cNvSpPr>
          <p:nvPr>
            <p:ph type="title"/>
          </p:nvPr>
        </p:nvSpPr>
        <p:spPr/>
        <p:txBody>
          <a:bodyPr/>
          <a:lstStyle/>
          <a:p>
            <a:pPr eaLnBrk="1" hangingPunct="1"/>
            <a:r>
              <a:rPr lang="en-US" sz="2400" b="1" dirty="0" smtClean="0"/>
              <a:t> Mt. Spurr, AK – 2010/2011 – Fault model</a:t>
            </a:r>
          </a:p>
        </p:txBody>
      </p:sp>
      <p:cxnSp>
        <p:nvCxnSpPr>
          <p:cNvPr id="67" name="Curved Connector 66"/>
          <p:cNvCxnSpPr/>
          <p:nvPr/>
        </p:nvCxnSpPr>
        <p:spPr bwMode="auto">
          <a:xfrm rot="10800000" flipV="1">
            <a:off x="5888184" y="5223163"/>
            <a:ext cx="581888" cy="154378"/>
          </a:xfrm>
          <a:prstGeom prst="curvedConnector3">
            <a:avLst>
              <a:gd name="adj1" fmla="val 50000"/>
            </a:avLst>
          </a:prstGeom>
          <a:noFill/>
          <a:ln w="9525" cap="flat" cmpd="sng" algn="ctr">
            <a:solidFill>
              <a:schemeClr val="tx1">
                <a:lumMod val="75000"/>
                <a:lumOff val="25000"/>
              </a:schemeClr>
            </a:solidFill>
            <a:prstDash val="solid"/>
            <a:round/>
            <a:headEnd type="none" w="med" len="med"/>
            <a:tailEnd type="arrow"/>
          </a:ln>
          <a:effectLst/>
        </p:spPr>
      </p:cxnSp>
      <p:sp>
        <p:nvSpPr>
          <p:cNvPr id="68" name="TextBox 42"/>
          <p:cNvSpPr txBox="1">
            <a:spLocks noChangeArrowheads="1"/>
          </p:cNvSpPr>
          <p:nvPr/>
        </p:nvSpPr>
        <p:spPr bwMode="auto">
          <a:xfrm>
            <a:off x="6421614" y="5097143"/>
            <a:ext cx="792205" cy="276999"/>
          </a:xfrm>
          <a:prstGeom prst="rect">
            <a:avLst/>
          </a:prstGeom>
          <a:noFill/>
          <a:ln w="9525">
            <a:noFill/>
            <a:miter lim="800000"/>
            <a:headEnd/>
            <a:tailEnd/>
          </a:ln>
        </p:spPr>
        <p:txBody>
          <a:bodyPr wrap="none">
            <a:spAutoFit/>
          </a:bodyPr>
          <a:lstStyle/>
          <a:p>
            <a:r>
              <a:rPr lang="en-US" sz="1200" dirty="0" smtClean="0">
                <a:solidFill>
                  <a:schemeClr val="tx1"/>
                </a:solidFill>
              </a:rPr>
              <a:t>3988’ TD</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Lithology</a:t>
            </a:r>
            <a:r>
              <a:rPr lang="en-US" dirty="0" smtClean="0"/>
              <a:t> and Fracturing</a:t>
            </a:r>
            <a:endParaRPr lang="en-US" dirty="0"/>
          </a:p>
        </p:txBody>
      </p:sp>
      <p:pic>
        <p:nvPicPr>
          <p:cNvPr id="2050" name="Picture 2" descr="C:\Users\bmartini\Desktop\core.jpg"/>
          <p:cNvPicPr>
            <a:picLocks noChangeAspect="1" noChangeArrowheads="1"/>
          </p:cNvPicPr>
          <p:nvPr/>
        </p:nvPicPr>
        <p:blipFill>
          <a:blip r:embed="rId2" cstate="screen"/>
          <a:srcRect t="5267" b="10771"/>
          <a:stretch>
            <a:fillRect/>
          </a:stretch>
        </p:blipFill>
        <p:spPr bwMode="auto">
          <a:xfrm>
            <a:off x="783771" y="1140031"/>
            <a:ext cx="7505556" cy="472637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1200" b="1">
                <a:solidFill>
                  <a:schemeClr val="bg1"/>
                </a:solidFill>
                <a:latin typeface="Arial" pitchFamily="34" charset="0"/>
                <a:cs typeface="Arial" pitchFamily="34" charset="0"/>
              </a:defRPr>
            </a:lvl1pPr>
            <a:lvl2pPr marL="742950" indent="-285750" eaLnBrk="0" hangingPunct="0">
              <a:defRPr kumimoji="1" sz="1200" b="1">
                <a:solidFill>
                  <a:schemeClr val="bg1"/>
                </a:solidFill>
                <a:latin typeface="Arial" pitchFamily="34" charset="0"/>
                <a:cs typeface="Arial" pitchFamily="34" charset="0"/>
              </a:defRPr>
            </a:lvl2pPr>
            <a:lvl3pPr marL="1143000" indent="-228600" eaLnBrk="0" hangingPunct="0">
              <a:defRPr kumimoji="1" sz="1200" b="1">
                <a:solidFill>
                  <a:schemeClr val="bg1"/>
                </a:solidFill>
                <a:latin typeface="Arial" pitchFamily="34" charset="0"/>
                <a:cs typeface="Arial" pitchFamily="34" charset="0"/>
              </a:defRPr>
            </a:lvl3pPr>
            <a:lvl4pPr marL="1600200" indent="-228600" eaLnBrk="0" hangingPunct="0">
              <a:defRPr kumimoji="1" sz="1200" b="1">
                <a:solidFill>
                  <a:schemeClr val="bg1"/>
                </a:solidFill>
                <a:latin typeface="Arial" pitchFamily="34" charset="0"/>
                <a:cs typeface="Arial" pitchFamily="34" charset="0"/>
              </a:defRPr>
            </a:lvl4pPr>
            <a:lvl5pPr marL="2057400" indent="-228600" eaLnBrk="0" hangingPunct="0">
              <a:defRPr kumimoji="1" sz="1200" b="1">
                <a:solidFill>
                  <a:schemeClr val="bg1"/>
                </a:solidFill>
                <a:latin typeface="Arial" pitchFamily="34" charset="0"/>
                <a:cs typeface="Arial" pitchFamily="34" charset="0"/>
              </a:defRPr>
            </a:lvl5pPr>
            <a:lvl6pPr marL="2514600" indent="-228600" eaLnBrk="0" fontAlgn="ctr" hangingPunct="0">
              <a:spcBef>
                <a:spcPct val="50000"/>
              </a:spcBef>
              <a:spcAft>
                <a:spcPct val="0"/>
              </a:spcAft>
              <a:defRPr kumimoji="1" sz="1200" b="1">
                <a:solidFill>
                  <a:schemeClr val="bg1"/>
                </a:solidFill>
                <a:latin typeface="Arial" pitchFamily="34" charset="0"/>
                <a:cs typeface="Arial" pitchFamily="34" charset="0"/>
              </a:defRPr>
            </a:lvl6pPr>
            <a:lvl7pPr marL="2971800" indent="-228600" eaLnBrk="0" fontAlgn="ctr" hangingPunct="0">
              <a:spcBef>
                <a:spcPct val="50000"/>
              </a:spcBef>
              <a:spcAft>
                <a:spcPct val="0"/>
              </a:spcAft>
              <a:defRPr kumimoji="1" sz="1200" b="1">
                <a:solidFill>
                  <a:schemeClr val="bg1"/>
                </a:solidFill>
                <a:latin typeface="Arial" pitchFamily="34" charset="0"/>
                <a:cs typeface="Arial" pitchFamily="34" charset="0"/>
              </a:defRPr>
            </a:lvl7pPr>
            <a:lvl8pPr marL="3429000" indent="-228600" eaLnBrk="0" fontAlgn="ctr" hangingPunct="0">
              <a:spcBef>
                <a:spcPct val="50000"/>
              </a:spcBef>
              <a:spcAft>
                <a:spcPct val="0"/>
              </a:spcAft>
              <a:defRPr kumimoji="1" sz="1200" b="1">
                <a:solidFill>
                  <a:schemeClr val="bg1"/>
                </a:solidFill>
                <a:latin typeface="Arial" pitchFamily="34" charset="0"/>
                <a:cs typeface="Arial" pitchFamily="34" charset="0"/>
              </a:defRPr>
            </a:lvl8pPr>
            <a:lvl9pPr marL="3886200" indent="-228600" eaLnBrk="0" fontAlgn="ctr" hangingPunct="0">
              <a:spcBef>
                <a:spcPct val="50000"/>
              </a:spcBef>
              <a:spcAft>
                <a:spcPct val="0"/>
              </a:spcAft>
              <a:defRPr kumimoji="1" sz="1200" b="1">
                <a:solidFill>
                  <a:schemeClr val="bg1"/>
                </a:solidFill>
                <a:latin typeface="Arial" pitchFamily="34" charset="0"/>
                <a:cs typeface="Arial" pitchFamily="34" charset="0"/>
              </a:defRPr>
            </a:lvl9pPr>
          </a:lstStyle>
          <a:p>
            <a:pPr eaLnBrk="1" hangingPunct="1"/>
            <a:fld id="{85BB5204-282B-41F1-88E2-13B14D7F8F78}" type="slidenum">
              <a:rPr kumimoji="0" lang="he-IL" sz="1000" b="0" smtClean="0">
                <a:solidFill>
                  <a:schemeClr val="tx1"/>
                </a:solidFill>
              </a:rPr>
              <a:pPr eaLnBrk="1" hangingPunct="1"/>
              <a:t>1</a:t>
            </a:fld>
            <a:endParaRPr kumimoji="0" lang="en-US" sz="1000" b="0" smtClean="0">
              <a:solidFill>
                <a:schemeClr val="tx1"/>
              </a:solidFill>
            </a:endParaRPr>
          </a:p>
        </p:txBody>
      </p:sp>
      <p:sp>
        <p:nvSpPr>
          <p:cNvPr id="19459" name="Rectangle 2"/>
          <p:cNvSpPr>
            <a:spLocks noGrp="1" noChangeArrowheads="1"/>
          </p:cNvSpPr>
          <p:nvPr>
            <p:ph type="title"/>
          </p:nvPr>
        </p:nvSpPr>
        <p:spPr/>
        <p:txBody>
          <a:bodyPr/>
          <a:lstStyle/>
          <a:p>
            <a:pPr eaLnBrk="1" hangingPunct="1"/>
            <a:r>
              <a:rPr lang="en-US" smtClean="0"/>
              <a:t>Disclaimer</a:t>
            </a:r>
          </a:p>
        </p:txBody>
      </p:sp>
      <p:sp>
        <p:nvSpPr>
          <p:cNvPr id="19460" name="Rectangle 3"/>
          <p:cNvSpPr>
            <a:spLocks noGrp="1" noChangeArrowheads="1"/>
          </p:cNvSpPr>
          <p:nvPr>
            <p:ph type="body" idx="1"/>
          </p:nvPr>
        </p:nvSpPr>
        <p:spPr>
          <a:xfrm>
            <a:off x="150813" y="1155700"/>
            <a:ext cx="8715375" cy="5105400"/>
          </a:xfrm>
          <a:noFill/>
        </p:spPr>
        <p:txBody>
          <a:bodyPr/>
          <a:lstStyle/>
          <a:p>
            <a:pPr marL="57150" indent="-57150" algn="just" eaLnBrk="1" hangingPunct="1">
              <a:lnSpc>
                <a:spcPct val="160000"/>
              </a:lnSpc>
              <a:buNone/>
            </a:pPr>
            <a:r>
              <a:rPr lang="en-US" sz="1400" i="1" dirty="0" smtClean="0"/>
              <a:t> Statements in this presentation as well as oral statements made by the officers or directors of Ormat Technologies, Inc., its advisors, affiliates or subsidiaries often will contain “forward-looking statements.”  Whenever you read or hear a statement that is not simply a statement of historical fact (such as when we describe what we “believe”, “expect” or “anticipate” will occur, and other similar statements), you must remember that our expectations may not be correct, even though we believe they are reasonable.  You should read and listen to these statements completely and with the understanding that actual future results may be materially different from what we expect, as a result of certain risks and uncertainties.  For a complete discussion of the risks and uncertainties relating to the forward-looking statements in this presentation, please see “Risk Factors” as described in the </a:t>
            </a:r>
            <a:r>
              <a:rPr lang="en-US" sz="1400" i="1" dirty="0"/>
              <a:t>Annual Report  on Form 10-K report filed with the Securities and Exchange Commission on </a:t>
            </a:r>
            <a:r>
              <a:rPr lang="en-US" sz="1400" dirty="0"/>
              <a:t>28 February 2011</a:t>
            </a:r>
            <a:r>
              <a:rPr lang="en-US" sz="1400" i="1" dirty="0" smtClean="0"/>
              <a:t>. </a:t>
            </a:r>
            <a:endParaRPr lang="en-US" sz="1400" i="1" dirty="0"/>
          </a:p>
          <a:p>
            <a:pPr marL="57150" indent="-57150" algn="just" eaLnBrk="1" hangingPunct="1">
              <a:lnSpc>
                <a:spcPct val="160000"/>
              </a:lnSpc>
              <a:spcBef>
                <a:spcPct val="25000"/>
              </a:spcBef>
              <a:buFont typeface="Wingdings" pitchFamily="2" charset="2"/>
              <a:buNone/>
            </a:pPr>
            <a:r>
              <a:rPr lang="en-US" sz="1400" i="1" dirty="0"/>
              <a:t> We wi</a:t>
            </a:r>
            <a:r>
              <a:rPr lang="en-US" sz="1400" i="1" dirty="0" smtClean="0"/>
              <a:t>ll not update these forward-looking statements, even though our situation will change in the future.</a:t>
            </a:r>
            <a:endParaRPr lang="en-US" sz="1400" dirty="0" smtClean="0"/>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Lithology</a:t>
            </a:r>
            <a:r>
              <a:rPr lang="en-US" dirty="0" smtClean="0"/>
              <a:t> and Fracturing</a:t>
            </a:r>
            <a:endParaRPr lang="en-US" dirty="0"/>
          </a:p>
        </p:txBody>
      </p:sp>
      <p:pic>
        <p:nvPicPr>
          <p:cNvPr id="4" name="Picture 3" descr="3228%2520ft%2520cu%2520%2520fractures%252026-11.jpg"/>
          <p:cNvPicPr>
            <a:picLocks noChangeAspect="1"/>
          </p:cNvPicPr>
          <p:nvPr/>
        </p:nvPicPr>
        <p:blipFill>
          <a:blip r:embed="rId2" cstate="screen"/>
          <a:stretch>
            <a:fillRect/>
          </a:stretch>
        </p:blipFill>
        <p:spPr>
          <a:xfrm>
            <a:off x="676895" y="1121228"/>
            <a:ext cx="3657600" cy="4876800"/>
          </a:xfrm>
          <a:prstGeom prst="rect">
            <a:avLst/>
          </a:prstGeom>
        </p:spPr>
      </p:pic>
      <p:pic>
        <p:nvPicPr>
          <p:cNvPr id="5" name="Picture 4" descr="3522-3532%2520ft%2520cu%252026-11.jpg"/>
          <p:cNvPicPr>
            <a:picLocks noChangeAspect="1"/>
          </p:cNvPicPr>
          <p:nvPr/>
        </p:nvPicPr>
        <p:blipFill>
          <a:blip r:embed="rId3" cstate="screen"/>
          <a:stretch>
            <a:fillRect/>
          </a:stretch>
        </p:blipFill>
        <p:spPr>
          <a:xfrm>
            <a:off x="4381994" y="1109353"/>
            <a:ext cx="3657600" cy="4876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srcRect t="8313" b="1728"/>
          <a:stretch>
            <a:fillRect/>
          </a:stretch>
        </p:blipFill>
        <p:spPr bwMode="auto">
          <a:xfrm>
            <a:off x="792163" y="1064525"/>
            <a:ext cx="7149599" cy="547275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26-11 Gradient (MRT</a:t>
            </a:r>
            <a:r>
              <a:rPr lang="en-US" dirty="0" smtClean="0"/>
              <a:t>)</a:t>
            </a:r>
            <a:endParaRPr lang="en-US" dirty="0"/>
          </a:p>
        </p:txBody>
      </p:sp>
      <p:sp>
        <p:nvSpPr>
          <p:cNvPr id="7" name="TextBox 15"/>
          <p:cNvSpPr txBox="1">
            <a:spLocks noChangeArrowheads="1"/>
          </p:cNvSpPr>
          <p:nvPr/>
        </p:nvSpPr>
        <p:spPr bwMode="auto">
          <a:xfrm>
            <a:off x="3193553" y="3050938"/>
            <a:ext cx="974947" cy="338554"/>
          </a:xfrm>
          <a:prstGeom prst="rect">
            <a:avLst/>
          </a:prstGeom>
          <a:noFill/>
          <a:ln w="9525">
            <a:noFill/>
            <a:miter lim="800000"/>
            <a:headEnd/>
            <a:tailEnd/>
          </a:ln>
        </p:spPr>
        <p:txBody>
          <a:bodyPr wrap="none">
            <a:spAutoFit/>
          </a:bodyPr>
          <a:lstStyle/>
          <a:p>
            <a:r>
              <a:rPr lang="en-US" sz="1600" dirty="0" smtClean="0">
                <a:solidFill>
                  <a:schemeClr val="tx1"/>
                </a:solidFill>
              </a:rPr>
              <a:t>12F/100’</a:t>
            </a:r>
            <a:endParaRPr lang="en-US" sz="1600" dirty="0">
              <a:solidFill>
                <a:schemeClr val="tx1"/>
              </a:solidFill>
            </a:endParaRPr>
          </a:p>
        </p:txBody>
      </p:sp>
      <p:sp>
        <p:nvSpPr>
          <p:cNvPr id="8" name="TextBox 15"/>
          <p:cNvSpPr txBox="1">
            <a:spLocks noChangeArrowheads="1"/>
          </p:cNvSpPr>
          <p:nvPr/>
        </p:nvSpPr>
        <p:spPr bwMode="auto">
          <a:xfrm>
            <a:off x="4129726" y="4193066"/>
            <a:ext cx="974947" cy="338554"/>
          </a:xfrm>
          <a:prstGeom prst="rect">
            <a:avLst/>
          </a:prstGeom>
          <a:noFill/>
          <a:ln w="9525">
            <a:noFill/>
            <a:miter lim="800000"/>
            <a:headEnd/>
            <a:tailEnd/>
          </a:ln>
        </p:spPr>
        <p:txBody>
          <a:bodyPr wrap="none">
            <a:spAutoFit/>
          </a:bodyPr>
          <a:lstStyle/>
          <a:p>
            <a:r>
              <a:rPr lang="en-US" sz="1600" dirty="0" smtClean="0">
                <a:solidFill>
                  <a:schemeClr val="tx1"/>
                </a:solidFill>
              </a:rPr>
              <a:t>12F/100’</a:t>
            </a:r>
            <a:endParaRPr lang="en-US" sz="1600" dirty="0">
              <a:solidFill>
                <a:schemeClr val="tx1"/>
              </a:solidFill>
            </a:endParaRPr>
          </a:p>
        </p:txBody>
      </p:sp>
      <p:sp>
        <p:nvSpPr>
          <p:cNvPr id="9" name="TextBox 15"/>
          <p:cNvSpPr txBox="1">
            <a:spLocks noChangeArrowheads="1"/>
          </p:cNvSpPr>
          <p:nvPr/>
        </p:nvSpPr>
        <p:spPr bwMode="auto">
          <a:xfrm>
            <a:off x="5877675" y="4615763"/>
            <a:ext cx="974947" cy="338554"/>
          </a:xfrm>
          <a:prstGeom prst="rect">
            <a:avLst/>
          </a:prstGeom>
          <a:noFill/>
          <a:ln w="9525">
            <a:noFill/>
            <a:miter lim="800000"/>
            <a:headEnd/>
            <a:tailEnd/>
          </a:ln>
        </p:spPr>
        <p:txBody>
          <a:bodyPr wrap="none">
            <a:spAutoFit/>
          </a:bodyPr>
          <a:lstStyle/>
          <a:p>
            <a:r>
              <a:rPr lang="en-US" sz="1600" dirty="0" smtClean="0">
                <a:solidFill>
                  <a:schemeClr val="tx1"/>
                </a:solidFill>
              </a:rPr>
              <a:t>10F/100’</a:t>
            </a:r>
            <a:endParaRPr lang="en-US" sz="1600" dirty="0">
              <a:solidFill>
                <a:schemeClr val="tx1"/>
              </a:solidFill>
            </a:endParaRPr>
          </a:p>
        </p:txBody>
      </p:sp>
      <p:sp>
        <p:nvSpPr>
          <p:cNvPr id="12" name="TextBox 15"/>
          <p:cNvSpPr txBox="1">
            <a:spLocks noChangeArrowheads="1"/>
          </p:cNvSpPr>
          <p:nvPr/>
        </p:nvSpPr>
        <p:spPr bwMode="auto">
          <a:xfrm>
            <a:off x="6421250" y="5307869"/>
            <a:ext cx="974947" cy="338554"/>
          </a:xfrm>
          <a:prstGeom prst="rect">
            <a:avLst/>
          </a:prstGeom>
          <a:noFill/>
          <a:ln w="9525">
            <a:noFill/>
            <a:miter lim="800000"/>
            <a:headEnd/>
            <a:tailEnd/>
          </a:ln>
        </p:spPr>
        <p:txBody>
          <a:bodyPr wrap="none">
            <a:spAutoFit/>
          </a:bodyPr>
          <a:lstStyle/>
          <a:p>
            <a:r>
              <a:rPr lang="en-US" sz="1600" dirty="0" smtClean="0">
                <a:solidFill>
                  <a:schemeClr val="tx1"/>
                </a:solidFill>
              </a:rPr>
              <a:t>13F/100’</a:t>
            </a:r>
            <a:endParaRPr lang="en-US" sz="1600" dirty="0">
              <a:solidFill>
                <a:schemeClr val="tx1"/>
              </a:solidFill>
            </a:endParaRPr>
          </a:p>
        </p:txBody>
      </p:sp>
      <p:sp>
        <p:nvSpPr>
          <p:cNvPr id="10" name="TextBox 15"/>
          <p:cNvSpPr txBox="1">
            <a:spLocks noChangeArrowheads="1"/>
          </p:cNvSpPr>
          <p:nvPr/>
        </p:nvSpPr>
        <p:spPr bwMode="auto">
          <a:xfrm>
            <a:off x="1824437" y="4041462"/>
            <a:ext cx="1772473" cy="584775"/>
          </a:xfrm>
          <a:prstGeom prst="rect">
            <a:avLst/>
          </a:prstGeom>
          <a:noFill/>
          <a:ln w="9525">
            <a:noFill/>
            <a:miter lim="800000"/>
            <a:headEnd/>
            <a:tailEnd/>
          </a:ln>
        </p:spPr>
        <p:txBody>
          <a:bodyPr wrap="none">
            <a:spAutoFit/>
          </a:bodyPr>
          <a:lstStyle/>
          <a:p>
            <a:r>
              <a:rPr lang="en-US" sz="1600" dirty="0" smtClean="0">
                <a:solidFill>
                  <a:srgbClr val="FF0000"/>
                </a:solidFill>
              </a:rPr>
              <a:t>Overall (linear fit)</a:t>
            </a:r>
          </a:p>
          <a:p>
            <a:r>
              <a:rPr lang="en-US" sz="1600" dirty="0" smtClean="0">
                <a:solidFill>
                  <a:srgbClr val="FF0000"/>
                </a:solidFill>
              </a:rPr>
              <a:t>~3.8F/100</a:t>
            </a:r>
            <a:endParaRPr lang="en-US" sz="1600" dirty="0">
              <a:solidFill>
                <a:srgbClr val="FF0000"/>
              </a:solidFill>
            </a:endParaRPr>
          </a:p>
        </p:txBody>
      </p:sp>
      <p:cxnSp>
        <p:nvCxnSpPr>
          <p:cNvPr id="14" name="Straight Connector 13"/>
          <p:cNvCxnSpPr/>
          <p:nvPr/>
        </p:nvCxnSpPr>
        <p:spPr bwMode="auto">
          <a:xfrm>
            <a:off x="5936776" y="1637731"/>
            <a:ext cx="477671" cy="0"/>
          </a:xfrm>
          <a:prstGeom prst="line">
            <a:avLst/>
          </a:prstGeom>
          <a:gradFill rotWithShape="1">
            <a:gsLst>
              <a:gs pos="0">
                <a:srgbClr val="33CCFF">
                  <a:alpha val="60001"/>
                </a:srgbClr>
              </a:gs>
              <a:gs pos="100000">
                <a:srgbClr val="003399"/>
              </a:gs>
            </a:gsLst>
            <a:lin ang="5400000" scaled="1"/>
          </a:gradFill>
          <a:ln w="28575"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a:off x="5952699" y="1940257"/>
            <a:ext cx="477671" cy="0"/>
          </a:xfrm>
          <a:prstGeom prst="line">
            <a:avLst/>
          </a:prstGeom>
          <a:gradFill rotWithShape="1">
            <a:gsLst>
              <a:gs pos="0">
                <a:srgbClr val="33CCFF">
                  <a:alpha val="60001"/>
                </a:srgbClr>
              </a:gs>
              <a:gs pos="100000">
                <a:srgbClr val="003399"/>
              </a:gs>
            </a:gsLst>
            <a:lin ang="5400000" scaled="1"/>
          </a:gradFill>
          <a:ln w="28575" cap="flat" cmpd="sng" algn="ctr">
            <a:solidFill>
              <a:srgbClr val="F1A00F"/>
            </a:solidFill>
            <a:prstDash val="solid"/>
            <a:round/>
            <a:headEnd type="none" w="med" len="med"/>
            <a:tailEnd type="none" w="med" len="med"/>
          </a:ln>
          <a:effectLst/>
        </p:spPr>
      </p:cxnSp>
      <p:sp>
        <p:nvSpPr>
          <p:cNvPr id="17" name="TextBox 15"/>
          <p:cNvSpPr txBox="1">
            <a:spLocks noChangeArrowheads="1"/>
          </p:cNvSpPr>
          <p:nvPr/>
        </p:nvSpPr>
        <p:spPr bwMode="auto">
          <a:xfrm>
            <a:off x="6362108" y="1497368"/>
            <a:ext cx="1314784" cy="276999"/>
          </a:xfrm>
          <a:prstGeom prst="rect">
            <a:avLst/>
          </a:prstGeom>
          <a:noFill/>
          <a:ln w="9525">
            <a:noFill/>
            <a:miter lim="800000"/>
            <a:headEnd/>
            <a:tailEnd/>
          </a:ln>
        </p:spPr>
        <p:txBody>
          <a:bodyPr wrap="none">
            <a:spAutoFit/>
          </a:bodyPr>
          <a:lstStyle/>
          <a:p>
            <a:r>
              <a:rPr lang="en-US" dirty="0" smtClean="0">
                <a:solidFill>
                  <a:schemeClr val="tx1"/>
                </a:solidFill>
              </a:rPr>
              <a:t>Un-equilibrated</a:t>
            </a:r>
            <a:endParaRPr lang="en-US" dirty="0">
              <a:solidFill>
                <a:schemeClr val="tx1"/>
              </a:solidFill>
            </a:endParaRPr>
          </a:p>
        </p:txBody>
      </p:sp>
      <p:sp>
        <p:nvSpPr>
          <p:cNvPr id="18" name="TextBox 15"/>
          <p:cNvSpPr txBox="1">
            <a:spLocks noChangeArrowheads="1"/>
          </p:cNvSpPr>
          <p:nvPr/>
        </p:nvSpPr>
        <p:spPr bwMode="auto">
          <a:xfrm>
            <a:off x="6378028" y="1813544"/>
            <a:ext cx="1075936" cy="276999"/>
          </a:xfrm>
          <a:prstGeom prst="rect">
            <a:avLst/>
          </a:prstGeom>
          <a:noFill/>
          <a:ln w="9525">
            <a:noFill/>
            <a:miter lim="800000"/>
            <a:headEnd/>
            <a:tailEnd/>
          </a:ln>
        </p:spPr>
        <p:txBody>
          <a:bodyPr wrap="none">
            <a:spAutoFit/>
          </a:bodyPr>
          <a:lstStyle/>
          <a:p>
            <a:r>
              <a:rPr lang="en-US" dirty="0" smtClean="0">
                <a:solidFill>
                  <a:schemeClr val="tx1"/>
                </a:solidFill>
              </a:rPr>
              <a:t>Equilibrated</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3675" y="307975"/>
            <a:ext cx="9115425" cy="547688"/>
          </a:xfrm>
          <a:prstGeom prst="rect">
            <a:avLst/>
          </a:prstGeom>
        </p:spPr>
        <p:txBody>
          <a:body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Massive thermal suppression?</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pic>
        <p:nvPicPr>
          <p:cNvPr id="3074" name="Picture 2" descr="E:\bmartini_Backup\2011-03-07_13-33-16\Memeo\2011-03-07_13-33-16\C_\Users\bmartini\Documents\My Documents\My Pictures\ak_spurr_aug08\IMG_2284.JPG"/>
          <p:cNvPicPr>
            <a:picLocks noChangeAspect="1" noChangeArrowheads="1"/>
          </p:cNvPicPr>
          <p:nvPr/>
        </p:nvPicPr>
        <p:blipFill>
          <a:blip r:embed="rId3" cstate="screen"/>
          <a:srcRect/>
          <a:stretch>
            <a:fillRect/>
          </a:stretch>
        </p:blipFill>
        <p:spPr bwMode="auto">
          <a:xfrm>
            <a:off x="1204623" y="982639"/>
            <a:ext cx="7543592" cy="5657370"/>
          </a:xfrm>
          <a:prstGeom prst="rect">
            <a:avLst/>
          </a:prstGeom>
          <a:noFill/>
        </p:spPr>
      </p:pic>
      <p:pic>
        <p:nvPicPr>
          <p:cNvPr id="2051" name="Picture 3"/>
          <p:cNvPicPr>
            <a:picLocks noChangeAspect="1" noChangeArrowheads="1"/>
          </p:cNvPicPr>
          <p:nvPr/>
        </p:nvPicPr>
        <p:blipFill>
          <a:blip r:embed="rId4" cstate="screen"/>
          <a:srcRect/>
          <a:stretch>
            <a:fillRect/>
          </a:stretch>
        </p:blipFill>
        <p:spPr bwMode="auto">
          <a:xfrm>
            <a:off x="514360" y="1045028"/>
            <a:ext cx="7288346" cy="58129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r>
              <a:rPr lang="en-US" smtClean="0"/>
              <a:t>Mt. Spurr - Alaska</a:t>
            </a:r>
          </a:p>
        </p:txBody>
      </p:sp>
      <p:sp>
        <p:nvSpPr>
          <p:cNvPr id="29699" name="Content Placeholder 5"/>
          <p:cNvSpPr>
            <a:spLocks noGrp="1"/>
          </p:cNvSpPr>
          <p:nvPr>
            <p:ph idx="1"/>
          </p:nvPr>
        </p:nvSpPr>
        <p:spPr/>
        <p:txBody>
          <a:bodyPr/>
          <a:lstStyle/>
          <a:p>
            <a:endParaRPr lang="en-US" smtClean="0"/>
          </a:p>
        </p:txBody>
      </p:sp>
      <p:pic>
        <p:nvPicPr>
          <p:cNvPr id="6" name="Picture 5" descr="P9060270_sm.jpg"/>
          <p:cNvPicPr>
            <a:picLocks noChangeAspect="1"/>
          </p:cNvPicPr>
          <p:nvPr/>
        </p:nvPicPr>
        <p:blipFill>
          <a:blip r:embed="rId2" cstate="screen"/>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29701" name="TextBox 7"/>
          <p:cNvSpPr txBox="1">
            <a:spLocks noChangeArrowheads="1"/>
          </p:cNvSpPr>
          <p:nvPr/>
        </p:nvSpPr>
        <p:spPr bwMode="auto">
          <a:xfrm>
            <a:off x="228600" y="228600"/>
            <a:ext cx="8745599" cy="1169551"/>
          </a:xfrm>
          <a:prstGeom prst="rect">
            <a:avLst/>
          </a:prstGeom>
          <a:noFill/>
          <a:ln w="9525">
            <a:noFill/>
            <a:miter lim="800000"/>
            <a:headEnd/>
            <a:tailEnd/>
          </a:ln>
        </p:spPr>
        <p:txBody>
          <a:bodyPr wrap="none">
            <a:spAutoFit/>
          </a:bodyPr>
          <a:lstStyle/>
          <a:p>
            <a:r>
              <a:rPr lang="en-US" sz="2800" dirty="0">
                <a:latin typeface="Engravers MT" pitchFamily="18" charset="0"/>
              </a:rPr>
              <a:t>Thank you:  AEA, AVO, DGGS, </a:t>
            </a:r>
            <a:r>
              <a:rPr lang="en-US" sz="2800" dirty="0" smtClean="0">
                <a:latin typeface="Engravers MT" pitchFamily="18" charset="0"/>
              </a:rPr>
              <a:t>DNR, </a:t>
            </a:r>
          </a:p>
          <a:p>
            <a:r>
              <a:rPr lang="en-US" sz="2800" dirty="0" smtClean="0">
                <a:latin typeface="Engravers MT" pitchFamily="18" charset="0"/>
              </a:rPr>
              <a:t>AOGCC, AES, ENTriX</a:t>
            </a:r>
            <a:r>
              <a:rPr lang="en-US" sz="2800" dirty="0">
                <a:latin typeface="Engravers MT"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2368550" y="2220913"/>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ahoma" pitchFamily="34" charset="0"/>
                <a:cs typeface="Arial" pitchFamily="34" charset="0"/>
              </a:defRPr>
            </a:lvl1pPr>
            <a:lvl2pPr marL="742950" indent="-285750" eaLnBrk="0" hangingPunct="0">
              <a:defRPr sz="3600">
                <a:solidFill>
                  <a:schemeClr val="bg1"/>
                </a:solidFill>
                <a:latin typeface="Tahoma" pitchFamily="34" charset="0"/>
                <a:cs typeface="Arial" pitchFamily="34" charset="0"/>
              </a:defRPr>
            </a:lvl2pPr>
            <a:lvl3pPr marL="1143000" indent="-228600" eaLnBrk="0" hangingPunct="0">
              <a:defRPr sz="3600">
                <a:solidFill>
                  <a:schemeClr val="bg1"/>
                </a:solidFill>
                <a:latin typeface="Tahoma" pitchFamily="34" charset="0"/>
                <a:cs typeface="Arial" pitchFamily="34" charset="0"/>
              </a:defRPr>
            </a:lvl3pPr>
            <a:lvl4pPr marL="1600200" indent="-228600" eaLnBrk="0" hangingPunct="0">
              <a:defRPr sz="3600">
                <a:solidFill>
                  <a:schemeClr val="bg1"/>
                </a:solidFill>
                <a:latin typeface="Tahoma" pitchFamily="34" charset="0"/>
                <a:cs typeface="Arial" pitchFamily="34" charset="0"/>
              </a:defRPr>
            </a:lvl4pPr>
            <a:lvl5pPr marL="2057400" indent="-228600" eaLnBrk="0" hangingPunct="0">
              <a:defRPr sz="3600">
                <a:solidFill>
                  <a:schemeClr val="bg1"/>
                </a:solidFill>
                <a:latin typeface="Tahoma" pitchFamily="34" charset="0"/>
                <a:cs typeface="Arial" pitchFamily="34" charset="0"/>
              </a:defRPr>
            </a:lvl5pPr>
            <a:lvl6pPr marL="2514600" indent="-228600" rtl="1" eaLnBrk="0" fontAlgn="base" hangingPunct="0">
              <a:spcBef>
                <a:spcPct val="0"/>
              </a:spcBef>
              <a:spcAft>
                <a:spcPct val="0"/>
              </a:spcAft>
              <a:defRPr sz="3600">
                <a:solidFill>
                  <a:schemeClr val="bg1"/>
                </a:solidFill>
                <a:latin typeface="Tahoma" pitchFamily="34" charset="0"/>
                <a:cs typeface="Arial" pitchFamily="34" charset="0"/>
              </a:defRPr>
            </a:lvl6pPr>
            <a:lvl7pPr marL="2971800" indent="-228600" rtl="1" eaLnBrk="0" fontAlgn="base" hangingPunct="0">
              <a:spcBef>
                <a:spcPct val="0"/>
              </a:spcBef>
              <a:spcAft>
                <a:spcPct val="0"/>
              </a:spcAft>
              <a:defRPr sz="3600">
                <a:solidFill>
                  <a:schemeClr val="bg1"/>
                </a:solidFill>
                <a:latin typeface="Tahoma" pitchFamily="34" charset="0"/>
                <a:cs typeface="Arial" pitchFamily="34" charset="0"/>
              </a:defRPr>
            </a:lvl7pPr>
            <a:lvl8pPr marL="3429000" indent="-228600" rtl="1" eaLnBrk="0" fontAlgn="base" hangingPunct="0">
              <a:spcBef>
                <a:spcPct val="0"/>
              </a:spcBef>
              <a:spcAft>
                <a:spcPct val="0"/>
              </a:spcAft>
              <a:defRPr sz="3600">
                <a:solidFill>
                  <a:schemeClr val="bg1"/>
                </a:solidFill>
                <a:latin typeface="Tahoma" pitchFamily="34" charset="0"/>
                <a:cs typeface="Arial" pitchFamily="34" charset="0"/>
              </a:defRPr>
            </a:lvl8pPr>
            <a:lvl9pPr marL="3886200" indent="-228600" rtl="1" eaLnBrk="0" fontAlgn="base" hangingPunct="0">
              <a:spcBef>
                <a:spcPct val="0"/>
              </a:spcBef>
              <a:spcAft>
                <a:spcPct val="0"/>
              </a:spcAft>
              <a:defRPr sz="3600">
                <a:solidFill>
                  <a:schemeClr val="bg1"/>
                </a:solidFill>
                <a:latin typeface="Tahoma" pitchFamily="34" charset="0"/>
                <a:cs typeface="Arial" pitchFamily="34" charset="0"/>
              </a:defRPr>
            </a:lvl9pPr>
          </a:lstStyle>
          <a:p>
            <a:pPr algn="ctr"/>
            <a:endParaRPr lang="en-US" altLang="en-US" sz="2400">
              <a:solidFill>
                <a:srgbClr val="FFFF00"/>
              </a:solidFill>
              <a:latin typeface="Arial" pitchFamily="34" charset="0"/>
            </a:endParaRPr>
          </a:p>
        </p:txBody>
      </p:sp>
      <p:sp>
        <p:nvSpPr>
          <p:cNvPr id="7171" name="Text Box 7"/>
          <p:cNvSpPr txBox="1">
            <a:spLocks noChangeArrowheads="1"/>
          </p:cNvSpPr>
          <p:nvPr/>
        </p:nvSpPr>
        <p:spPr bwMode="auto">
          <a:xfrm>
            <a:off x="685800" y="304800"/>
            <a:ext cx="8153400" cy="167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ahoma" pitchFamily="34" charset="0"/>
                <a:cs typeface="Arial" pitchFamily="34" charset="0"/>
              </a:defRPr>
            </a:lvl1pPr>
            <a:lvl2pPr marL="742950" indent="-285750" eaLnBrk="0" hangingPunct="0">
              <a:defRPr sz="3600">
                <a:solidFill>
                  <a:schemeClr val="bg1"/>
                </a:solidFill>
                <a:latin typeface="Tahoma" pitchFamily="34" charset="0"/>
                <a:cs typeface="Arial" pitchFamily="34" charset="0"/>
              </a:defRPr>
            </a:lvl2pPr>
            <a:lvl3pPr marL="1143000" indent="-228600" eaLnBrk="0" hangingPunct="0">
              <a:defRPr sz="3600">
                <a:solidFill>
                  <a:schemeClr val="bg1"/>
                </a:solidFill>
                <a:latin typeface="Tahoma" pitchFamily="34" charset="0"/>
                <a:cs typeface="Arial" pitchFamily="34" charset="0"/>
              </a:defRPr>
            </a:lvl3pPr>
            <a:lvl4pPr marL="1600200" indent="-228600" eaLnBrk="0" hangingPunct="0">
              <a:defRPr sz="3600">
                <a:solidFill>
                  <a:schemeClr val="bg1"/>
                </a:solidFill>
                <a:latin typeface="Tahoma" pitchFamily="34" charset="0"/>
                <a:cs typeface="Arial" pitchFamily="34" charset="0"/>
              </a:defRPr>
            </a:lvl4pPr>
            <a:lvl5pPr marL="2057400" indent="-228600" eaLnBrk="0" hangingPunct="0">
              <a:defRPr sz="3600">
                <a:solidFill>
                  <a:schemeClr val="bg1"/>
                </a:solidFill>
                <a:latin typeface="Tahoma" pitchFamily="34" charset="0"/>
                <a:cs typeface="Arial" pitchFamily="34" charset="0"/>
              </a:defRPr>
            </a:lvl5pPr>
            <a:lvl6pPr marL="2514600" indent="-228600" rtl="1" eaLnBrk="0" fontAlgn="base" hangingPunct="0">
              <a:spcBef>
                <a:spcPct val="0"/>
              </a:spcBef>
              <a:spcAft>
                <a:spcPct val="0"/>
              </a:spcAft>
              <a:defRPr sz="3600">
                <a:solidFill>
                  <a:schemeClr val="bg1"/>
                </a:solidFill>
                <a:latin typeface="Tahoma" pitchFamily="34" charset="0"/>
                <a:cs typeface="Arial" pitchFamily="34" charset="0"/>
              </a:defRPr>
            </a:lvl6pPr>
            <a:lvl7pPr marL="2971800" indent="-228600" rtl="1" eaLnBrk="0" fontAlgn="base" hangingPunct="0">
              <a:spcBef>
                <a:spcPct val="0"/>
              </a:spcBef>
              <a:spcAft>
                <a:spcPct val="0"/>
              </a:spcAft>
              <a:defRPr sz="3600">
                <a:solidFill>
                  <a:schemeClr val="bg1"/>
                </a:solidFill>
                <a:latin typeface="Tahoma" pitchFamily="34" charset="0"/>
                <a:cs typeface="Arial" pitchFamily="34" charset="0"/>
              </a:defRPr>
            </a:lvl7pPr>
            <a:lvl8pPr marL="3429000" indent="-228600" rtl="1" eaLnBrk="0" fontAlgn="base" hangingPunct="0">
              <a:spcBef>
                <a:spcPct val="0"/>
              </a:spcBef>
              <a:spcAft>
                <a:spcPct val="0"/>
              </a:spcAft>
              <a:defRPr sz="3600">
                <a:solidFill>
                  <a:schemeClr val="bg1"/>
                </a:solidFill>
                <a:latin typeface="Tahoma" pitchFamily="34" charset="0"/>
                <a:cs typeface="Arial" pitchFamily="34" charset="0"/>
              </a:defRPr>
            </a:lvl8pPr>
            <a:lvl9pPr marL="3886200" indent="-228600" rtl="1" eaLnBrk="0" fontAlgn="base" hangingPunct="0">
              <a:spcBef>
                <a:spcPct val="0"/>
              </a:spcBef>
              <a:spcAft>
                <a:spcPct val="0"/>
              </a:spcAft>
              <a:defRPr sz="3600">
                <a:solidFill>
                  <a:schemeClr val="bg1"/>
                </a:solidFill>
                <a:latin typeface="Tahoma" pitchFamily="34" charset="0"/>
                <a:cs typeface="Arial" pitchFamily="34" charset="0"/>
              </a:defRPr>
            </a:lvl9pPr>
          </a:lstStyle>
          <a:p>
            <a:pPr algn="ctr" eaLnBrk="1" hangingPunct="1"/>
            <a:endParaRPr lang="en-US" sz="3200">
              <a:solidFill>
                <a:schemeClr val="tx1"/>
              </a:solidFill>
            </a:endParaRPr>
          </a:p>
          <a:p>
            <a:pPr algn="ctr" eaLnBrk="1" hangingPunct="1"/>
            <a:endParaRPr lang="en-US" sz="2400">
              <a:solidFill>
                <a:schemeClr val="tx1"/>
              </a:solidFill>
            </a:endParaRPr>
          </a:p>
          <a:p>
            <a:pPr algn="ctr" eaLnBrk="1" hangingPunct="1"/>
            <a:endParaRPr lang="en-US" sz="2400">
              <a:solidFill>
                <a:schemeClr val="tx1"/>
              </a:solidFill>
            </a:endParaRPr>
          </a:p>
        </p:txBody>
      </p:sp>
      <p:sp>
        <p:nvSpPr>
          <p:cNvPr id="7172" name="Rectangle 25"/>
          <p:cNvSpPr>
            <a:spLocks noGrp="1" noChangeArrowheads="1"/>
          </p:cNvSpPr>
          <p:nvPr>
            <p:ph type="title"/>
          </p:nvPr>
        </p:nvSpPr>
        <p:spPr>
          <a:xfrm>
            <a:off x="193675" y="304800"/>
            <a:ext cx="8721725" cy="547688"/>
          </a:xfrm>
        </p:spPr>
        <p:txBody>
          <a:bodyPr/>
          <a:lstStyle/>
          <a:p>
            <a:pPr eaLnBrk="1" hangingPunct="1"/>
            <a:r>
              <a:rPr lang="en-US" sz="3200" smtClean="0"/>
              <a:t>Ormat Technologies, Inc.</a:t>
            </a:r>
          </a:p>
        </p:txBody>
      </p:sp>
      <p:sp>
        <p:nvSpPr>
          <p:cNvPr id="21" name="Rectangle 3"/>
          <p:cNvSpPr txBox="1">
            <a:spLocks noChangeArrowheads="1"/>
          </p:cNvSpPr>
          <p:nvPr/>
        </p:nvSpPr>
        <p:spPr>
          <a:xfrm>
            <a:off x="2362200" y="990600"/>
            <a:ext cx="6629400" cy="5181600"/>
          </a:xfrm>
          <a:prstGeom prst="rect">
            <a:avLst/>
          </a:prstGeom>
          <a:noFill/>
          <a:ln>
            <a:noFill/>
          </a:ln>
        </p:spPr>
        <p:txBody>
          <a:bodyPr/>
          <a:lstStyle/>
          <a:p>
            <a:pPr marL="447675" indent="-447675" rtl="0">
              <a:lnSpc>
                <a:spcPct val="130000"/>
              </a:lnSpc>
              <a:spcBef>
                <a:spcPts val="0"/>
              </a:spcBef>
              <a:buClr>
                <a:srgbClr val="FF0000"/>
              </a:buClr>
              <a:buFont typeface="Wingdings" pitchFamily="2" charset="2"/>
              <a:buChar char="n"/>
              <a:defRPr/>
            </a:pPr>
            <a:r>
              <a:rPr lang="en-US" sz="1800" b="0" dirty="0">
                <a:solidFill>
                  <a:srgbClr val="5F5F5F"/>
                </a:solidFill>
                <a:latin typeface="+mn-lt"/>
                <a:cs typeface="+mn-cs"/>
              </a:rPr>
              <a:t>A pioneer and world leader in Organic Ranking Cycle  (ORC) technology, with a focus on Geothermal and Recovered Energy Generation REG® power applications</a:t>
            </a:r>
          </a:p>
          <a:p>
            <a:pPr marL="447675" indent="-447675" rtl="0">
              <a:lnSpc>
                <a:spcPct val="130000"/>
              </a:lnSpc>
              <a:spcBef>
                <a:spcPts val="0"/>
              </a:spcBef>
              <a:buClr>
                <a:srgbClr val="FF0000"/>
              </a:buClr>
              <a:buFont typeface="Wingdings" pitchFamily="2" charset="2"/>
              <a:buChar char="n"/>
              <a:defRPr/>
            </a:pPr>
            <a:r>
              <a:rPr lang="en-US" sz="1800" b="0" dirty="0">
                <a:solidFill>
                  <a:srgbClr val="5F5F5F"/>
                </a:solidFill>
                <a:latin typeface="+mn-lt"/>
                <a:cs typeface="+mn-cs"/>
              </a:rPr>
              <a:t>Listed on the New York Stock Exchange (NYSE: ORA)</a:t>
            </a:r>
          </a:p>
          <a:p>
            <a:pPr marL="904875" lvl="2" indent="-447675" rtl="0">
              <a:lnSpc>
                <a:spcPct val="130000"/>
              </a:lnSpc>
              <a:spcBef>
                <a:spcPts val="0"/>
              </a:spcBef>
              <a:buClr>
                <a:srgbClr val="FF0000"/>
              </a:buClr>
              <a:buFont typeface="Arial" pitchFamily="34" charset="0"/>
              <a:buChar char="•"/>
              <a:defRPr/>
            </a:pPr>
            <a:r>
              <a:rPr lang="en-US" sz="1800" b="0" dirty="0">
                <a:solidFill>
                  <a:srgbClr val="5F5F5F"/>
                </a:solidFill>
                <a:latin typeface="+mn-lt"/>
                <a:cs typeface="+mn-cs"/>
              </a:rPr>
              <a:t>Market cap: </a:t>
            </a:r>
            <a:r>
              <a:rPr lang="en-US" sz="1800" b="0" dirty="0" smtClean="0">
                <a:solidFill>
                  <a:srgbClr val="5F5F5F"/>
                </a:solidFill>
                <a:latin typeface="+mn-lt"/>
                <a:cs typeface="+mn-cs"/>
              </a:rPr>
              <a:t>UPDATE</a:t>
            </a:r>
            <a:endParaRPr lang="en-US" sz="1800" b="0" dirty="0">
              <a:solidFill>
                <a:srgbClr val="5F5F5F"/>
              </a:solidFill>
              <a:latin typeface="+mn-lt"/>
              <a:cs typeface="+mn-cs"/>
            </a:endParaRPr>
          </a:p>
          <a:p>
            <a:pPr marL="904875" lvl="2" indent="-447675" rtl="0">
              <a:lnSpc>
                <a:spcPct val="130000"/>
              </a:lnSpc>
              <a:spcBef>
                <a:spcPts val="0"/>
              </a:spcBef>
              <a:buClr>
                <a:srgbClr val="FF0000"/>
              </a:buClr>
              <a:buFont typeface="Arial" pitchFamily="34" charset="0"/>
              <a:buChar char="•"/>
              <a:defRPr/>
            </a:pPr>
            <a:r>
              <a:rPr lang="en-US" sz="1800" b="0" dirty="0">
                <a:solidFill>
                  <a:srgbClr val="5F5F5F"/>
                </a:solidFill>
                <a:latin typeface="+mn-lt"/>
                <a:cs typeface="+mn-cs"/>
              </a:rPr>
              <a:t>Sales 2010: </a:t>
            </a:r>
            <a:r>
              <a:rPr lang="en-US" sz="1800" b="0" dirty="0" smtClean="0">
                <a:solidFill>
                  <a:srgbClr val="5F5F5F"/>
                </a:solidFill>
                <a:latin typeface="+mn-lt"/>
                <a:cs typeface="+mn-cs"/>
              </a:rPr>
              <a:t>UPDATE</a:t>
            </a:r>
            <a:endParaRPr lang="en-US" sz="1800" b="0" dirty="0">
              <a:solidFill>
                <a:srgbClr val="5F5F5F"/>
              </a:solidFill>
              <a:latin typeface="+mn-lt"/>
              <a:cs typeface="+mn-cs"/>
            </a:endParaRPr>
          </a:p>
          <a:p>
            <a:pPr marL="904875" lvl="2" indent="-447675" rtl="0">
              <a:lnSpc>
                <a:spcPct val="130000"/>
              </a:lnSpc>
              <a:spcBef>
                <a:spcPts val="0"/>
              </a:spcBef>
              <a:buClr>
                <a:srgbClr val="FF0000"/>
              </a:buClr>
              <a:buFont typeface="Arial" pitchFamily="34" charset="0"/>
              <a:buChar char="•"/>
              <a:defRPr/>
            </a:pPr>
            <a:r>
              <a:rPr lang="en-US" altLang="he-IL" sz="1800" b="0" dirty="0">
                <a:solidFill>
                  <a:srgbClr val="5F5F5F"/>
                </a:solidFill>
                <a:latin typeface="+mn-lt"/>
                <a:cs typeface="+mn-cs"/>
              </a:rPr>
              <a:t>Over 1,150 employees </a:t>
            </a:r>
            <a:r>
              <a:rPr lang="en-US" altLang="he-IL" sz="1800" b="0" dirty="0" smtClean="0">
                <a:solidFill>
                  <a:srgbClr val="5F5F5F"/>
                </a:solidFill>
                <a:latin typeface="+mn-lt"/>
                <a:cs typeface="+mn-cs"/>
              </a:rPr>
              <a:t>worldwide (~ 500 in U.S.) </a:t>
            </a:r>
            <a:endParaRPr lang="en-US" sz="1800" b="0" dirty="0">
              <a:solidFill>
                <a:srgbClr val="5F5F5F"/>
              </a:solidFill>
              <a:latin typeface="+mn-lt"/>
              <a:cs typeface="+mn-cs"/>
            </a:endParaRPr>
          </a:p>
          <a:p>
            <a:pPr marL="447675" indent="-447675" rtl="0">
              <a:lnSpc>
                <a:spcPct val="130000"/>
              </a:lnSpc>
              <a:spcBef>
                <a:spcPts val="0"/>
              </a:spcBef>
              <a:buClr>
                <a:srgbClr val="FF0000"/>
              </a:buClr>
              <a:buFont typeface="Wingdings" pitchFamily="2" charset="2"/>
              <a:buChar char="n"/>
              <a:defRPr/>
            </a:pPr>
            <a:r>
              <a:rPr lang="en-US" sz="1800" b="0" dirty="0">
                <a:solidFill>
                  <a:srgbClr val="5F5F5F"/>
                </a:solidFill>
                <a:latin typeface="+mn-lt"/>
                <a:cs typeface="+mn-cs"/>
              </a:rPr>
              <a:t>Supplied </a:t>
            </a:r>
            <a:r>
              <a:rPr lang="en-US" sz="1800" b="0" dirty="0" smtClean="0">
                <a:solidFill>
                  <a:srgbClr val="5F5F5F"/>
                </a:solidFill>
                <a:latin typeface="+mn-lt"/>
                <a:cs typeface="+mn-cs"/>
              </a:rPr>
              <a:t>1,370 MW </a:t>
            </a:r>
            <a:r>
              <a:rPr lang="en-US" sz="1800" b="0" dirty="0">
                <a:solidFill>
                  <a:srgbClr val="5F5F5F"/>
                </a:solidFill>
                <a:latin typeface="+mn-lt"/>
                <a:cs typeface="+mn-cs"/>
              </a:rPr>
              <a:t>of geothermal and recovered energy power plants in 24 countries, owns and operates </a:t>
            </a:r>
            <a:r>
              <a:rPr lang="en-US" sz="1800" b="0" dirty="0" smtClean="0">
                <a:solidFill>
                  <a:srgbClr val="5F5F5F"/>
                </a:solidFill>
                <a:latin typeface="+mn-lt"/>
                <a:cs typeface="+mn-cs"/>
              </a:rPr>
              <a:t>553 MW </a:t>
            </a:r>
            <a:r>
              <a:rPr lang="en-US" sz="1800" b="0" dirty="0">
                <a:solidFill>
                  <a:srgbClr val="5F5F5F"/>
                </a:solidFill>
                <a:latin typeface="+mn-lt"/>
                <a:cs typeface="+mn-cs"/>
              </a:rPr>
              <a:t>generation worldwide</a:t>
            </a:r>
          </a:p>
          <a:p>
            <a:pPr marL="447675" indent="-447675" rtl="0">
              <a:lnSpc>
                <a:spcPct val="130000"/>
              </a:lnSpc>
              <a:spcBef>
                <a:spcPts val="0"/>
              </a:spcBef>
              <a:buClr>
                <a:srgbClr val="FF0000"/>
              </a:buClr>
              <a:buFont typeface="Wingdings" pitchFamily="2" charset="2"/>
              <a:buChar char="n"/>
              <a:defRPr/>
            </a:pPr>
            <a:r>
              <a:rPr lang="en-US" altLang="he-IL" sz="1800" b="0" dirty="0">
                <a:solidFill>
                  <a:srgbClr val="5F5F5F"/>
                </a:solidFill>
                <a:latin typeface="+mn-lt"/>
                <a:cs typeface="+mn-cs"/>
              </a:rPr>
              <a:t>Vertically integrated</a:t>
            </a:r>
          </a:p>
          <a:p>
            <a:pPr marL="447675" lvl="1" indent="-447675" rtl="0">
              <a:lnSpc>
                <a:spcPct val="130000"/>
              </a:lnSpc>
              <a:spcBef>
                <a:spcPts val="0"/>
              </a:spcBef>
              <a:buClr>
                <a:srgbClr val="FF0000"/>
              </a:buClr>
              <a:buFont typeface="Wingdings" pitchFamily="2" charset="2"/>
              <a:buChar char="n"/>
              <a:defRPr/>
            </a:pPr>
            <a:r>
              <a:rPr lang="en-US" altLang="he-IL" sz="1800" b="0" dirty="0">
                <a:solidFill>
                  <a:srgbClr val="5F5F5F"/>
                </a:solidFill>
                <a:latin typeface="+mn-lt"/>
                <a:cs typeface="+mn-cs"/>
              </a:rPr>
              <a:t>R&amp;D, engineering, manufacturing, installation, support &amp; O&amp;M</a:t>
            </a:r>
          </a:p>
          <a:p>
            <a:pPr marL="447675" indent="-447675" rtl="0">
              <a:lnSpc>
                <a:spcPct val="130000"/>
              </a:lnSpc>
              <a:spcBef>
                <a:spcPts val="0"/>
              </a:spcBef>
              <a:buClr>
                <a:srgbClr val="FF0000"/>
              </a:buClr>
              <a:buFont typeface="Wingdings" pitchFamily="2" charset="2"/>
              <a:buChar char="n"/>
              <a:defRPr/>
            </a:pPr>
            <a:r>
              <a:rPr lang="en-US" sz="1800" b="0" dirty="0">
                <a:solidFill>
                  <a:srgbClr val="5F5F5F"/>
                </a:solidFill>
                <a:latin typeface="+mn-lt"/>
                <a:cs typeface="+mn-cs"/>
              </a:rPr>
              <a:t>Equipment Supply, EPC, BOT or IPP</a:t>
            </a:r>
          </a:p>
          <a:p>
            <a:pPr marL="447675" indent="-447675" rtl="0" eaLnBrk="0" hangingPunct="0">
              <a:lnSpc>
                <a:spcPct val="130000"/>
              </a:lnSpc>
              <a:spcBef>
                <a:spcPct val="20000"/>
              </a:spcBef>
              <a:buClr>
                <a:srgbClr val="FF0000"/>
              </a:buClr>
              <a:buFont typeface="Wingdings" pitchFamily="2" charset="2"/>
              <a:buChar char="n"/>
              <a:defRPr/>
            </a:pPr>
            <a:endParaRPr lang="en-US" sz="1800" b="0" dirty="0">
              <a:solidFill>
                <a:schemeClr val="tx1"/>
              </a:solidFill>
              <a:cs typeface="Arial" charset="0"/>
            </a:endParaRPr>
          </a:p>
        </p:txBody>
      </p:sp>
      <p:grpSp>
        <p:nvGrpSpPr>
          <p:cNvPr id="7174" name="Group 25"/>
          <p:cNvGrpSpPr>
            <a:grpSpLocks/>
          </p:cNvGrpSpPr>
          <p:nvPr/>
        </p:nvGrpSpPr>
        <p:grpSpPr bwMode="auto">
          <a:xfrm>
            <a:off x="152400" y="1143000"/>
            <a:ext cx="2133600" cy="1524000"/>
            <a:chOff x="121671" y="4900957"/>
            <a:chExt cx="2461091" cy="1618548"/>
          </a:xfrm>
        </p:grpSpPr>
        <p:pic>
          <p:nvPicPr>
            <p:cNvPr id="41988" name="Picture 3" descr="mokai2 with semel"/>
            <p:cNvPicPr>
              <a:picLocks noChangeAspect="1" noChangeArrowheads="1"/>
            </p:cNvPicPr>
            <p:nvPr/>
          </p:nvPicPr>
          <p:blipFill>
            <a:blip r:embed="rId3" cstate="screen"/>
            <a:srcRect/>
            <a:stretch>
              <a:fillRect/>
            </a:stretch>
          </p:blipFill>
          <p:spPr bwMode="auto">
            <a:xfrm>
              <a:off x="156464" y="4965025"/>
              <a:ext cx="2426298" cy="1554480"/>
            </a:xfrm>
            <a:prstGeom prst="rect">
              <a:avLst/>
            </a:prstGeom>
            <a:ln>
              <a:noFill/>
            </a:ln>
            <a:effectLst>
              <a:outerShdw blurRad="292100" dist="139700" dir="2700000" algn="tl" rotWithShape="0">
                <a:srgbClr val="333333">
                  <a:alpha val="65000"/>
                </a:srgbClr>
              </a:outerShdw>
            </a:effectLst>
          </p:spPr>
        </p:pic>
        <p:sp>
          <p:nvSpPr>
            <p:cNvPr id="22" name="Text Box 18"/>
            <p:cNvSpPr txBox="1">
              <a:spLocks noChangeArrowheads="1"/>
            </p:cNvSpPr>
            <p:nvPr/>
          </p:nvSpPr>
          <p:spPr bwMode="auto">
            <a:xfrm>
              <a:off x="121671" y="4900957"/>
              <a:ext cx="2461091" cy="416439"/>
            </a:xfrm>
            <a:prstGeom prst="rect">
              <a:avLst/>
            </a:prstGeom>
            <a:solidFill>
              <a:schemeClr val="bg1">
                <a:lumMod val="95000"/>
                <a:alpha val="75000"/>
              </a:schemeClr>
            </a:solidFill>
            <a:ln w="9525">
              <a:noFill/>
              <a:miter lim="800000"/>
              <a:headEnd/>
              <a:tailEnd/>
            </a:ln>
          </p:spPr>
          <p:txBody>
            <a:bodyPr>
              <a:spAutoFit/>
            </a:bodyPr>
            <a:lstStyle/>
            <a:p>
              <a:pPr algn="ctr">
                <a:defRPr/>
              </a:pPr>
              <a:r>
                <a:rPr lang="en-US" sz="900" b="1" dirty="0">
                  <a:solidFill>
                    <a:schemeClr val="tx1"/>
                  </a:solidFill>
                  <a:latin typeface="Arial" charset="0"/>
                  <a:cs typeface="Arial" charset="0"/>
                </a:rPr>
                <a:t>110 MW geothermal Combined  Cycle Plant, New </a:t>
              </a:r>
              <a:r>
                <a:rPr lang="en-US" sz="1000" b="1" dirty="0">
                  <a:solidFill>
                    <a:schemeClr val="tx1"/>
                  </a:solidFill>
                  <a:latin typeface="Arial" charset="0"/>
                  <a:cs typeface="Arial" charset="0"/>
                </a:rPr>
                <a:t>Zealand</a:t>
              </a:r>
            </a:p>
          </p:txBody>
        </p:sp>
      </p:grpSp>
      <p:pic>
        <p:nvPicPr>
          <p:cNvPr id="20" name="Picture 8" descr="gr-coveragemap2.TIF"/>
          <p:cNvPicPr>
            <a:picLocks noChangeAspect="1"/>
          </p:cNvPicPr>
          <p:nvPr/>
        </p:nvPicPr>
        <p:blipFill>
          <a:blip r:embed="rId4" cstate="screen"/>
          <a:srcRect/>
          <a:stretch>
            <a:fillRect/>
          </a:stretch>
        </p:blipFill>
        <p:spPr bwMode="auto">
          <a:xfrm>
            <a:off x="152400" y="4495800"/>
            <a:ext cx="2103438" cy="1511300"/>
          </a:xfrm>
          <a:prstGeom prst="rect">
            <a:avLst/>
          </a:prstGeom>
          <a:ln>
            <a:noFill/>
          </a:ln>
          <a:effectLst>
            <a:outerShdw blurRad="292100" dist="139700" dir="2700000" algn="tl" rotWithShape="0">
              <a:srgbClr val="333333">
                <a:alpha val="65000"/>
              </a:srgbClr>
            </a:outerShdw>
          </a:effectLst>
        </p:spPr>
      </p:pic>
      <p:sp>
        <p:nvSpPr>
          <p:cNvPr id="28" name="Text Box 18"/>
          <p:cNvSpPr txBox="1">
            <a:spLocks noChangeArrowheads="1"/>
          </p:cNvSpPr>
          <p:nvPr/>
        </p:nvSpPr>
        <p:spPr bwMode="auto">
          <a:xfrm>
            <a:off x="228600" y="4552950"/>
            <a:ext cx="1989138" cy="400050"/>
          </a:xfrm>
          <a:prstGeom prst="rect">
            <a:avLst/>
          </a:prstGeom>
          <a:solidFill>
            <a:schemeClr val="bg1">
              <a:lumMod val="95000"/>
              <a:alpha val="75000"/>
            </a:schemeClr>
          </a:solidFill>
          <a:ln w="9525">
            <a:noFill/>
            <a:miter lim="800000"/>
            <a:headEnd/>
            <a:tailEnd/>
          </a:ln>
        </p:spPr>
        <p:txBody>
          <a:bodyPr>
            <a:spAutoFit/>
          </a:bodyPr>
          <a:lstStyle/>
          <a:p>
            <a:pPr algn="ctr">
              <a:defRPr/>
            </a:pPr>
            <a:r>
              <a:rPr lang="en-US" sz="1000" b="1" dirty="0" smtClean="0">
                <a:solidFill>
                  <a:schemeClr val="tx1"/>
                </a:solidFill>
                <a:latin typeface="Arial" charset="0"/>
                <a:cs typeface="Arial" charset="0"/>
              </a:rPr>
              <a:t>145 </a:t>
            </a:r>
            <a:r>
              <a:rPr lang="en-US" sz="1000" b="1" dirty="0">
                <a:solidFill>
                  <a:schemeClr val="tx1"/>
                </a:solidFill>
                <a:latin typeface="Arial" charset="0"/>
                <a:cs typeface="Arial" charset="0"/>
              </a:rPr>
              <a:t>MW of REG power plants in North America</a:t>
            </a:r>
          </a:p>
        </p:txBody>
      </p:sp>
      <p:pic>
        <p:nvPicPr>
          <p:cNvPr id="7177" name="Picture 5" descr="IMGP1097"/>
          <p:cNvPicPr preferRelativeResize="0">
            <a:picLocks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152400" y="2879725"/>
            <a:ext cx="2103438" cy="1463675"/>
          </a:xfrm>
          <a:prstGeom prst="rect">
            <a:avLst/>
          </a:prstGeom>
          <a:noFill/>
          <a:ln w="9525">
            <a:solidFill>
              <a:srgbClr val="808080"/>
            </a:solidFill>
            <a:miter lim="800000"/>
            <a:headEnd/>
            <a:tailEnd/>
          </a:ln>
          <a:extLst>
            <a:ext uri="{909E8E84-426E-40DD-AFC4-6F175D3DCCD1}">
              <a14:hiddenFill xmlns="" xmlns:a14="http://schemas.microsoft.com/office/drawing/2010/main">
                <a:solidFill>
                  <a:srgbClr val="FFFFFF"/>
                </a:solidFill>
              </a14:hiddenFill>
            </a:ext>
          </a:extLst>
        </p:spPr>
      </p:pic>
      <p:sp>
        <p:nvSpPr>
          <p:cNvPr id="24" name="Text Box 18"/>
          <p:cNvSpPr txBox="1">
            <a:spLocks noChangeArrowheads="1"/>
          </p:cNvSpPr>
          <p:nvPr/>
        </p:nvSpPr>
        <p:spPr bwMode="auto">
          <a:xfrm>
            <a:off x="0" y="2819400"/>
            <a:ext cx="2362200" cy="400050"/>
          </a:xfrm>
          <a:prstGeom prst="rect">
            <a:avLst/>
          </a:prstGeom>
          <a:solidFill>
            <a:schemeClr val="bg1">
              <a:lumMod val="95000"/>
              <a:alpha val="75000"/>
            </a:schemeClr>
          </a:solidFill>
          <a:ln w="9525">
            <a:noFill/>
            <a:miter lim="800000"/>
            <a:headEnd/>
            <a:tailEnd/>
          </a:ln>
        </p:spPr>
        <p:txBody>
          <a:bodyPr>
            <a:spAutoFit/>
          </a:bodyPr>
          <a:lstStyle/>
          <a:p>
            <a:pPr algn="ctr">
              <a:defRPr/>
            </a:pPr>
            <a:r>
              <a:rPr lang="en-US" sz="1000" b="1" dirty="0">
                <a:solidFill>
                  <a:schemeClr val="tx1"/>
                </a:solidFill>
                <a:latin typeface="Arial" charset="0"/>
                <a:cs typeface="Arial" charset="0"/>
              </a:rPr>
              <a:t>10 MW Geothermal modular binary unit, San Miguel Island</a:t>
            </a:r>
          </a:p>
        </p:txBody>
      </p:sp>
      <p:sp>
        <p:nvSpPr>
          <p:cNvPr id="7179" name="Slide Number Placeholder 12"/>
          <p:cNvSpPr>
            <a:spLocks noGrp="1"/>
          </p:cNvSpPr>
          <p:nvPr>
            <p:ph type="sldNum" sz="quarter" idx="4294967295"/>
          </p:nvPr>
        </p:nvSpPr>
        <p:spPr>
          <a:xfrm>
            <a:off x="6934200" y="6248400"/>
            <a:ext cx="19050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ahoma" pitchFamily="34" charset="0"/>
                <a:cs typeface="Arial" pitchFamily="34" charset="0"/>
              </a:defRPr>
            </a:lvl1pPr>
            <a:lvl2pPr marL="742950" indent="-285750" eaLnBrk="0" hangingPunct="0">
              <a:defRPr sz="3600">
                <a:solidFill>
                  <a:schemeClr val="bg1"/>
                </a:solidFill>
                <a:latin typeface="Tahoma" pitchFamily="34" charset="0"/>
                <a:cs typeface="Arial" pitchFamily="34" charset="0"/>
              </a:defRPr>
            </a:lvl2pPr>
            <a:lvl3pPr marL="1143000" indent="-228600" eaLnBrk="0" hangingPunct="0">
              <a:defRPr sz="3600">
                <a:solidFill>
                  <a:schemeClr val="bg1"/>
                </a:solidFill>
                <a:latin typeface="Tahoma" pitchFamily="34" charset="0"/>
                <a:cs typeface="Arial" pitchFamily="34" charset="0"/>
              </a:defRPr>
            </a:lvl3pPr>
            <a:lvl4pPr marL="1600200" indent="-228600" eaLnBrk="0" hangingPunct="0">
              <a:defRPr sz="3600">
                <a:solidFill>
                  <a:schemeClr val="bg1"/>
                </a:solidFill>
                <a:latin typeface="Tahoma" pitchFamily="34" charset="0"/>
                <a:cs typeface="Arial" pitchFamily="34" charset="0"/>
              </a:defRPr>
            </a:lvl4pPr>
            <a:lvl5pPr marL="2057400" indent="-228600" eaLnBrk="0" hangingPunct="0">
              <a:defRPr sz="3600">
                <a:solidFill>
                  <a:schemeClr val="bg1"/>
                </a:solidFill>
                <a:latin typeface="Tahoma" pitchFamily="34" charset="0"/>
                <a:cs typeface="Arial" pitchFamily="34" charset="0"/>
              </a:defRPr>
            </a:lvl5pPr>
            <a:lvl6pPr marL="2514600" indent="-228600" rtl="1" eaLnBrk="0" fontAlgn="base" hangingPunct="0">
              <a:spcBef>
                <a:spcPct val="0"/>
              </a:spcBef>
              <a:spcAft>
                <a:spcPct val="0"/>
              </a:spcAft>
              <a:defRPr sz="3600">
                <a:solidFill>
                  <a:schemeClr val="bg1"/>
                </a:solidFill>
                <a:latin typeface="Tahoma" pitchFamily="34" charset="0"/>
                <a:cs typeface="Arial" pitchFamily="34" charset="0"/>
              </a:defRPr>
            </a:lvl6pPr>
            <a:lvl7pPr marL="2971800" indent="-228600" rtl="1" eaLnBrk="0" fontAlgn="base" hangingPunct="0">
              <a:spcBef>
                <a:spcPct val="0"/>
              </a:spcBef>
              <a:spcAft>
                <a:spcPct val="0"/>
              </a:spcAft>
              <a:defRPr sz="3600">
                <a:solidFill>
                  <a:schemeClr val="bg1"/>
                </a:solidFill>
                <a:latin typeface="Tahoma" pitchFamily="34" charset="0"/>
                <a:cs typeface="Arial" pitchFamily="34" charset="0"/>
              </a:defRPr>
            </a:lvl7pPr>
            <a:lvl8pPr marL="3429000" indent="-228600" rtl="1" eaLnBrk="0" fontAlgn="base" hangingPunct="0">
              <a:spcBef>
                <a:spcPct val="0"/>
              </a:spcBef>
              <a:spcAft>
                <a:spcPct val="0"/>
              </a:spcAft>
              <a:defRPr sz="3600">
                <a:solidFill>
                  <a:schemeClr val="bg1"/>
                </a:solidFill>
                <a:latin typeface="Tahoma" pitchFamily="34" charset="0"/>
                <a:cs typeface="Arial" pitchFamily="34" charset="0"/>
              </a:defRPr>
            </a:lvl8pPr>
            <a:lvl9pPr marL="3886200" indent="-228600" rtl="1" eaLnBrk="0" fontAlgn="base" hangingPunct="0">
              <a:spcBef>
                <a:spcPct val="0"/>
              </a:spcBef>
              <a:spcAft>
                <a:spcPct val="0"/>
              </a:spcAft>
              <a:defRPr sz="3600">
                <a:solidFill>
                  <a:schemeClr val="bg1"/>
                </a:solidFill>
                <a:latin typeface="Tahoma" pitchFamily="34" charset="0"/>
                <a:cs typeface="Arial" pitchFamily="34" charset="0"/>
              </a:defRPr>
            </a:lvl9pPr>
          </a:lstStyle>
          <a:p>
            <a:pPr eaLnBrk="1" hangingPunct="1"/>
            <a:fld id="{7964B7E0-CC81-470B-93DF-5FE69D1928A3}" type="slidenum">
              <a:rPr lang="ar-SA" sz="1000" smtClean="0">
                <a:solidFill>
                  <a:schemeClr val="tx1"/>
                </a:solidFill>
              </a:rPr>
              <a:pPr eaLnBrk="1" hangingPunct="1"/>
              <a:t>2</a:t>
            </a:fld>
            <a:endParaRPr lang="en-US" sz="1000" smtClean="0">
              <a:solidFill>
                <a:schemeClr val="tx1"/>
              </a:solidFill>
            </a:endParaRPr>
          </a:p>
        </p:txBody>
      </p:sp>
    </p:spTree>
    <p:extLst>
      <p:ext uri="{BB962C8B-B14F-4D97-AF65-F5344CB8AC3E}">
        <p14:creationId xmlns="" xmlns:p14="http://schemas.microsoft.com/office/powerpoint/2010/main" val="328944193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17488" y="307975"/>
            <a:ext cx="9115425" cy="547688"/>
          </a:xfrm>
        </p:spPr>
        <p:txBody>
          <a:bodyPr/>
          <a:lstStyle/>
          <a:p>
            <a:r>
              <a:rPr lang="en-US" sz="3200" dirty="0" smtClean="0"/>
              <a:t>The Cook Inlet Volcanoes – Mt. </a:t>
            </a:r>
            <a:r>
              <a:rPr lang="en-US" sz="3200" dirty="0" smtClean="0"/>
              <a:t>Spurr</a:t>
            </a:r>
            <a:endParaRPr lang="en-US" sz="3200" dirty="0" smtClean="0"/>
          </a:p>
        </p:txBody>
      </p:sp>
      <p:sp>
        <p:nvSpPr>
          <p:cNvPr id="148483" name="Rectangle 3"/>
          <p:cNvSpPr>
            <a:spLocks noGrp="1" noChangeArrowheads="1"/>
          </p:cNvSpPr>
          <p:nvPr>
            <p:ph idx="1"/>
          </p:nvPr>
        </p:nvSpPr>
        <p:spPr>
          <a:xfrm>
            <a:off x="228600" y="1272650"/>
            <a:ext cx="8797925" cy="4344988"/>
          </a:xfrm>
        </p:spPr>
        <p:txBody>
          <a:bodyPr/>
          <a:lstStyle/>
          <a:p>
            <a:pPr>
              <a:lnSpc>
                <a:spcPts val="2600"/>
              </a:lnSpc>
            </a:pPr>
            <a:r>
              <a:rPr lang="en-US" sz="1800" dirty="0" smtClean="0"/>
              <a:t>Primary bullet</a:t>
            </a:r>
          </a:p>
          <a:p>
            <a:pPr lvl="1">
              <a:lnSpc>
                <a:spcPts val="2600"/>
              </a:lnSpc>
            </a:pPr>
            <a:r>
              <a:rPr lang="en-US" sz="1600" dirty="0" smtClean="0"/>
              <a:t>Sub bullet</a:t>
            </a:r>
          </a:p>
          <a:p>
            <a:pPr>
              <a:lnSpc>
                <a:spcPts val="2600"/>
              </a:lnSpc>
            </a:pPr>
            <a:r>
              <a:rPr lang="en-US" sz="1800" dirty="0" smtClean="0"/>
              <a:t> </a:t>
            </a:r>
          </a:p>
          <a:p>
            <a:pPr lvl="1">
              <a:buFontTx/>
              <a:buNone/>
            </a:pPr>
            <a:endParaRPr lang="en-US" sz="1800" dirty="0" smtClean="0"/>
          </a:p>
        </p:txBody>
      </p:sp>
      <p:sp>
        <p:nvSpPr>
          <p:cNvPr id="148485" name="Text Box 5"/>
          <p:cNvSpPr txBox="1">
            <a:spLocks noChangeArrowheads="1"/>
          </p:cNvSpPr>
          <p:nvPr/>
        </p:nvSpPr>
        <p:spPr bwMode="auto">
          <a:xfrm>
            <a:off x="187325" y="5715000"/>
            <a:ext cx="8389938" cy="215900"/>
          </a:xfrm>
          <a:prstGeom prst="rect">
            <a:avLst/>
          </a:prstGeom>
          <a:noFill/>
          <a:ln w="9525" algn="ctr">
            <a:noFill/>
            <a:miter lim="800000"/>
            <a:headEnd/>
            <a:tailEnd/>
          </a:ln>
        </p:spPr>
        <p:txBody>
          <a:bodyPr lIns="91363" tIns="45685" rIns="91363" bIns="45685">
            <a:spAutoFit/>
          </a:bodyPr>
          <a:lstStyle/>
          <a:p>
            <a:pPr algn="l">
              <a:lnSpc>
                <a:spcPct val="100000"/>
              </a:lnSpc>
            </a:pPr>
            <a:endParaRPr lang="he-IL" sz="800">
              <a:solidFill>
                <a:srgbClr val="5F5F5F"/>
              </a:solidFill>
            </a:endParaRPr>
          </a:p>
        </p:txBody>
      </p:sp>
      <p:sp>
        <p:nvSpPr>
          <p:cNvPr id="148486" name="Slide Number Placeholder 6"/>
          <p:cNvSpPr>
            <a:spLocks noGrp="1"/>
          </p:cNvSpPr>
          <p:nvPr>
            <p:ph type="sldNum" sz="quarter" idx="11"/>
          </p:nvPr>
        </p:nvSpPr>
        <p:spPr>
          <a:xfrm>
            <a:off x="6934200" y="6248400"/>
            <a:ext cx="1905000" cy="457200"/>
          </a:xfrm>
          <a:noFill/>
        </p:spPr>
        <p:txBody>
          <a:bodyPr/>
          <a:lstStyle/>
          <a:p>
            <a:pPr>
              <a:lnSpc>
                <a:spcPct val="100000"/>
              </a:lnSpc>
            </a:pPr>
            <a:fld id="{33E1FCB4-D93A-49D3-B061-9A00D7C68912}" type="slidenum">
              <a:rPr lang="ar-SA" smtClean="0">
                <a:solidFill>
                  <a:schemeClr val="tx1"/>
                </a:solidFill>
              </a:rPr>
              <a:pPr>
                <a:lnSpc>
                  <a:spcPct val="100000"/>
                </a:lnSpc>
              </a:pPr>
              <a:t>3</a:t>
            </a:fld>
            <a:endParaRPr lang="en-US" smtClean="0">
              <a:solidFill>
                <a:schemeClr val="tx1"/>
              </a:solidFill>
            </a:endParaRPr>
          </a:p>
        </p:txBody>
      </p:sp>
      <p:pic>
        <p:nvPicPr>
          <p:cNvPr id="12" name="Picture 6" descr="1144880222_82_19"/>
          <p:cNvPicPr>
            <a:picLocks noChangeAspect="1" noChangeArrowheads="1"/>
          </p:cNvPicPr>
          <p:nvPr/>
        </p:nvPicPr>
        <p:blipFill>
          <a:blip r:embed="rId3" cstate="screen"/>
          <a:srcRect/>
          <a:stretch>
            <a:fillRect/>
          </a:stretch>
        </p:blipFill>
        <p:spPr bwMode="auto">
          <a:xfrm>
            <a:off x="1408337" y="1937982"/>
            <a:ext cx="4664917" cy="4069949"/>
          </a:xfrm>
          <a:prstGeom prst="rect">
            <a:avLst/>
          </a:prstGeom>
          <a:noFill/>
          <a:ln w="9525">
            <a:solidFill>
              <a:schemeClr val="tx2"/>
            </a:solidFill>
            <a:miter lim="800000"/>
            <a:headEnd/>
            <a:tailEnd/>
          </a:ln>
        </p:spPr>
      </p:pic>
      <p:pic>
        <p:nvPicPr>
          <p:cNvPr id="13" name="Picture 7" descr="Spurr5"/>
          <p:cNvPicPr>
            <a:picLocks noChangeAspect="1" noChangeArrowheads="1"/>
          </p:cNvPicPr>
          <p:nvPr/>
        </p:nvPicPr>
        <p:blipFill>
          <a:blip r:embed="rId4" cstate="screen"/>
          <a:srcRect/>
          <a:stretch>
            <a:fillRect/>
          </a:stretch>
        </p:blipFill>
        <p:spPr bwMode="auto">
          <a:xfrm>
            <a:off x="5540991" y="4265255"/>
            <a:ext cx="3384646" cy="2241473"/>
          </a:xfrm>
          <a:prstGeom prst="rect">
            <a:avLst/>
          </a:prstGeom>
          <a:ln>
            <a:noFill/>
          </a:ln>
          <a:effectLst>
            <a:outerShdw blurRad="292100" dist="139700" dir="2700000" algn="tl" rotWithShape="0">
              <a:srgbClr val="333333">
                <a:alpha val="65000"/>
              </a:srgbClr>
            </a:outerShdw>
          </a:effectLst>
        </p:spPr>
      </p:pic>
      <p:grpSp>
        <p:nvGrpSpPr>
          <p:cNvPr id="6" name="Group 5"/>
          <p:cNvGrpSpPr/>
          <p:nvPr/>
        </p:nvGrpSpPr>
        <p:grpSpPr>
          <a:xfrm>
            <a:off x="191068" y="1059529"/>
            <a:ext cx="2866031" cy="2188637"/>
            <a:chOff x="0" y="49695"/>
            <a:chExt cx="9144000" cy="6758609"/>
          </a:xfrm>
        </p:grpSpPr>
        <p:pic>
          <p:nvPicPr>
            <p:cNvPr id="7" name="Picture 6" descr="ak_dem_small_test.jpg"/>
            <p:cNvPicPr>
              <a:picLocks noChangeAspect="1"/>
            </p:cNvPicPr>
            <p:nvPr/>
          </p:nvPicPr>
          <p:blipFill>
            <a:blip r:embed="rId5" cstate="screen"/>
            <a:stretch>
              <a:fillRect/>
            </a:stretch>
          </p:blipFill>
          <p:spPr>
            <a:xfrm>
              <a:off x="0" y="49695"/>
              <a:ext cx="9144000" cy="6758609"/>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114800" y="3886200"/>
              <a:ext cx="304800" cy="228600"/>
            </a:xfrm>
            <a:prstGeom prst="rect">
              <a:avLst/>
            </a:prstGeom>
            <a:no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572000" y="3810000"/>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4648200" y="2667000"/>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7519916" y="6168788"/>
            <a:ext cx="1338828" cy="276999"/>
          </a:xfrm>
          <a:prstGeom prst="rect">
            <a:avLst/>
          </a:prstGeom>
          <a:noFill/>
        </p:spPr>
        <p:txBody>
          <a:bodyPr wrap="none" rtlCol="0">
            <a:spAutoFit/>
          </a:bodyPr>
          <a:lstStyle/>
          <a:p>
            <a:r>
              <a:rPr lang="en-US" dirty="0" smtClean="0"/>
              <a:t>Mt. Spurr - 1992</a:t>
            </a:r>
            <a:endParaRPr lang="en-US" dirty="0"/>
          </a:p>
        </p:txBody>
      </p:sp>
      <p:sp>
        <p:nvSpPr>
          <p:cNvPr id="15" name="TextBox 14"/>
          <p:cNvSpPr txBox="1"/>
          <p:nvPr/>
        </p:nvSpPr>
        <p:spPr>
          <a:xfrm>
            <a:off x="4246744" y="5993641"/>
            <a:ext cx="1329210" cy="276999"/>
          </a:xfrm>
          <a:prstGeom prst="rect">
            <a:avLst/>
          </a:prstGeom>
          <a:noFill/>
        </p:spPr>
        <p:txBody>
          <a:bodyPr wrap="none" rtlCol="0">
            <a:spAutoFit/>
          </a:bodyPr>
          <a:lstStyle/>
          <a:p>
            <a:r>
              <a:rPr lang="en-US" i="1" dirty="0" smtClean="0">
                <a:solidFill>
                  <a:schemeClr val="tx1"/>
                </a:solidFill>
              </a:rPr>
              <a:t>Courtesy USGS</a:t>
            </a:r>
            <a:endParaRPr lang="en-US" i="1" dirty="0">
              <a:solidFill>
                <a:schemeClr val="tx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17488" y="307975"/>
            <a:ext cx="9115425" cy="547688"/>
          </a:xfrm>
        </p:spPr>
        <p:txBody>
          <a:bodyPr/>
          <a:lstStyle/>
          <a:p>
            <a:r>
              <a:rPr lang="en-US" sz="3200" dirty="0" smtClean="0"/>
              <a:t>The Cook Inlet Volcanoes – Mt. </a:t>
            </a:r>
            <a:r>
              <a:rPr lang="en-US" sz="3200" dirty="0" smtClean="0"/>
              <a:t>Spurr</a:t>
            </a:r>
            <a:endParaRPr lang="en-US" sz="3200" dirty="0" smtClean="0"/>
          </a:p>
        </p:txBody>
      </p:sp>
      <p:sp>
        <p:nvSpPr>
          <p:cNvPr id="148483" name="Rectangle 3"/>
          <p:cNvSpPr>
            <a:spLocks noGrp="1" noChangeArrowheads="1"/>
          </p:cNvSpPr>
          <p:nvPr>
            <p:ph idx="1"/>
          </p:nvPr>
        </p:nvSpPr>
        <p:spPr>
          <a:xfrm>
            <a:off x="228600" y="1272650"/>
            <a:ext cx="8797925" cy="4344988"/>
          </a:xfrm>
        </p:spPr>
        <p:txBody>
          <a:bodyPr/>
          <a:lstStyle/>
          <a:p>
            <a:pPr>
              <a:lnSpc>
                <a:spcPts val="2600"/>
              </a:lnSpc>
            </a:pPr>
            <a:r>
              <a:rPr lang="en-US" sz="1800" dirty="0" smtClean="0"/>
              <a:t>Primary bullet</a:t>
            </a:r>
          </a:p>
          <a:p>
            <a:pPr lvl="1">
              <a:lnSpc>
                <a:spcPts val="2600"/>
              </a:lnSpc>
            </a:pPr>
            <a:r>
              <a:rPr lang="en-US" sz="1600" dirty="0" smtClean="0"/>
              <a:t>Sub bullet</a:t>
            </a:r>
          </a:p>
          <a:p>
            <a:pPr>
              <a:lnSpc>
                <a:spcPts val="2600"/>
              </a:lnSpc>
            </a:pPr>
            <a:r>
              <a:rPr lang="en-US" sz="1800" dirty="0" smtClean="0"/>
              <a:t> </a:t>
            </a:r>
          </a:p>
          <a:p>
            <a:pPr lvl="1">
              <a:buFontTx/>
              <a:buNone/>
            </a:pPr>
            <a:endParaRPr lang="en-US" sz="1800" dirty="0" smtClean="0"/>
          </a:p>
        </p:txBody>
      </p:sp>
      <p:sp>
        <p:nvSpPr>
          <p:cNvPr id="148485" name="Text Box 5"/>
          <p:cNvSpPr txBox="1">
            <a:spLocks noChangeArrowheads="1"/>
          </p:cNvSpPr>
          <p:nvPr/>
        </p:nvSpPr>
        <p:spPr bwMode="auto">
          <a:xfrm>
            <a:off x="187325" y="5715000"/>
            <a:ext cx="8389938" cy="215900"/>
          </a:xfrm>
          <a:prstGeom prst="rect">
            <a:avLst/>
          </a:prstGeom>
          <a:noFill/>
          <a:ln w="9525" algn="ctr">
            <a:noFill/>
            <a:miter lim="800000"/>
            <a:headEnd/>
            <a:tailEnd/>
          </a:ln>
        </p:spPr>
        <p:txBody>
          <a:bodyPr lIns="91363" tIns="45685" rIns="91363" bIns="45685">
            <a:spAutoFit/>
          </a:bodyPr>
          <a:lstStyle/>
          <a:p>
            <a:pPr algn="l">
              <a:lnSpc>
                <a:spcPct val="100000"/>
              </a:lnSpc>
            </a:pPr>
            <a:endParaRPr lang="he-IL" sz="800">
              <a:solidFill>
                <a:srgbClr val="5F5F5F"/>
              </a:solidFill>
            </a:endParaRPr>
          </a:p>
        </p:txBody>
      </p:sp>
      <p:sp>
        <p:nvSpPr>
          <p:cNvPr id="148486" name="Slide Number Placeholder 6"/>
          <p:cNvSpPr>
            <a:spLocks noGrp="1"/>
          </p:cNvSpPr>
          <p:nvPr>
            <p:ph type="sldNum" sz="quarter" idx="11"/>
          </p:nvPr>
        </p:nvSpPr>
        <p:spPr>
          <a:xfrm>
            <a:off x="6934200" y="6248400"/>
            <a:ext cx="1905000" cy="457200"/>
          </a:xfrm>
          <a:noFill/>
        </p:spPr>
        <p:txBody>
          <a:bodyPr/>
          <a:lstStyle/>
          <a:p>
            <a:pPr>
              <a:lnSpc>
                <a:spcPct val="100000"/>
              </a:lnSpc>
            </a:pPr>
            <a:fld id="{33E1FCB4-D93A-49D3-B061-9A00D7C68912}" type="slidenum">
              <a:rPr lang="ar-SA" smtClean="0">
                <a:solidFill>
                  <a:schemeClr val="tx1"/>
                </a:solidFill>
              </a:rPr>
              <a:pPr>
                <a:lnSpc>
                  <a:spcPct val="100000"/>
                </a:lnSpc>
              </a:pPr>
              <a:t>4</a:t>
            </a:fld>
            <a:endParaRPr lang="en-US" smtClean="0">
              <a:solidFill>
                <a:schemeClr val="tx1"/>
              </a:solidFill>
            </a:endParaRPr>
          </a:p>
        </p:txBody>
      </p:sp>
      <p:pic>
        <p:nvPicPr>
          <p:cNvPr id="16" name="Picture 16" descr="mt_spurr_POO_regionallocation_figure_phase2b_wfaults.jpg"/>
          <p:cNvPicPr>
            <a:picLocks noChangeAspect="1"/>
          </p:cNvPicPr>
          <p:nvPr/>
        </p:nvPicPr>
        <p:blipFill>
          <a:blip r:embed="rId3" cstate="screen"/>
          <a:srcRect/>
          <a:stretch>
            <a:fillRect/>
          </a:stretch>
        </p:blipFill>
        <p:spPr bwMode="auto">
          <a:xfrm>
            <a:off x="0" y="0"/>
            <a:ext cx="9144000" cy="591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17488" y="307975"/>
            <a:ext cx="9115425" cy="547688"/>
          </a:xfrm>
        </p:spPr>
        <p:txBody>
          <a:bodyPr/>
          <a:lstStyle/>
          <a:p>
            <a:r>
              <a:rPr lang="en-US" sz="3200" dirty="0" smtClean="0"/>
              <a:t>Basic Geology (after Nye and </a:t>
            </a:r>
            <a:r>
              <a:rPr lang="en-US" sz="3200" dirty="0" err="1" smtClean="0"/>
              <a:t>Waythomas</a:t>
            </a:r>
            <a:r>
              <a:rPr lang="en-US" sz="3200" dirty="0" smtClean="0"/>
              <a:t>, ‘05)</a:t>
            </a:r>
            <a:endParaRPr lang="en-US" sz="3200" dirty="0" smtClean="0"/>
          </a:p>
        </p:txBody>
      </p:sp>
      <p:sp>
        <p:nvSpPr>
          <p:cNvPr id="148483" name="Rectangle 3"/>
          <p:cNvSpPr>
            <a:spLocks noGrp="1" noChangeArrowheads="1"/>
          </p:cNvSpPr>
          <p:nvPr>
            <p:ph idx="1"/>
          </p:nvPr>
        </p:nvSpPr>
        <p:spPr>
          <a:xfrm>
            <a:off x="228600" y="1272650"/>
            <a:ext cx="8797925" cy="4344988"/>
          </a:xfrm>
        </p:spPr>
        <p:txBody>
          <a:bodyPr/>
          <a:lstStyle/>
          <a:p>
            <a:pPr>
              <a:lnSpc>
                <a:spcPts val="2600"/>
              </a:lnSpc>
            </a:pPr>
            <a:r>
              <a:rPr lang="en-US" sz="1800" dirty="0" smtClean="0"/>
              <a:t>Primary bullet</a:t>
            </a:r>
          </a:p>
          <a:p>
            <a:pPr lvl="1">
              <a:lnSpc>
                <a:spcPts val="2600"/>
              </a:lnSpc>
            </a:pPr>
            <a:r>
              <a:rPr lang="en-US" sz="1600" dirty="0" smtClean="0"/>
              <a:t>Sub bullet</a:t>
            </a:r>
          </a:p>
          <a:p>
            <a:pPr>
              <a:lnSpc>
                <a:spcPts val="2600"/>
              </a:lnSpc>
            </a:pPr>
            <a:r>
              <a:rPr lang="en-US" sz="1800" dirty="0" smtClean="0"/>
              <a:t> </a:t>
            </a:r>
          </a:p>
          <a:p>
            <a:pPr lvl="1">
              <a:buFontTx/>
              <a:buNone/>
            </a:pPr>
            <a:endParaRPr lang="en-US" sz="1800" dirty="0" smtClean="0"/>
          </a:p>
        </p:txBody>
      </p:sp>
      <p:sp>
        <p:nvSpPr>
          <p:cNvPr id="148485" name="Text Box 5"/>
          <p:cNvSpPr txBox="1">
            <a:spLocks noChangeArrowheads="1"/>
          </p:cNvSpPr>
          <p:nvPr/>
        </p:nvSpPr>
        <p:spPr bwMode="auto">
          <a:xfrm>
            <a:off x="187325" y="5715000"/>
            <a:ext cx="8389938" cy="215900"/>
          </a:xfrm>
          <a:prstGeom prst="rect">
            <a:avLst/>
          </a:prstGeom>
          <a:noFill/>
          <a:ln w="9525" algn="ctr">
            <a:noFill/>
            <a:miter lim="800000"/>
            <a:headEnd/>
            <a:tailEnd/>
          </a:ln>
        </p:spPr>
        <p:txBody>
          <a:bodyPr lIns="91363" tIns="45685" rIns="91363" bIns="45685">
            <a:spAutoFit/>
          </a:bodyPr>
          <a:lstStyle/>
          <a:p>
            <a:pPr algn="l">
              <a:lnSpc>
                <a:spcPct val="100000"/>
              </a:lnSpc>
            </a:pPr>
            <a:endParaRPr lang="he-IL" sz="800">
              <a:solidFill>
                <a:srgbClr val="5F5F5F"/>
              </a:solidFill>
            </a:endParaRPr>
          </a:p>
        </p:txBody>
      </p:sp>
      <p:sp>
        <p:nvSpPr>
          <p:cNvPr id="148486" name="Slide Number Placeholder 6"/>
          <p:cNvSpPr>
            <a:spLocks noGrp="1"/>
          </p:cNvSpPr>
          <p:nvPr>
            <p:ph type="sldNum" sz="quarter" idx="11"/>
          </p:nvPr>
        </p:nvSpPr>
        <p:spPr>
          <a:xfrm>
            <a:off x="6934200" y="6248400"/>
            <a:ext cx="1905000" cy="457200"/>
          </a:xfrm>
          <a:noFill/>
        </p:spPr>
        <p:txBody>
          <a:bodyPr/>
          <a:lstStyle/>
          <a:p>
            <a:pPr>
              <a:lnSpc>
                <a:spcPct val="100000"/>
              </a:lnSpc>
            </a:pPr>
            <a:fld id="{33E1FCB4-D93A-49D3-B061-9A00D7C68912}" type="slidenum">
              <a:rPr lang="ar-SA" smtClean="0">
                <a:solidFill>
                  <a:schemeClr val="tx1"/>
                </a:solidFill>
              </a:rPr>
              <a:pPr>
                <a:lnSpc>
                  <a:spcPct val="100000"/>
                </a:lnSpc>
              </a:pPr>
              <a:t>5</a:t>
            </a:fld>
            <a:endParaRPr lang="en-US" smtClean="0">
              <a:solidFill>
                <a:schemeClr val="tx1"/>
              </a:solidFill>
            </a:endParaRPr>
          </a:p>
        </p:txBody>
      </p:sp>
      <p:pic>
        <p:nvPicPr>
          <p:cNvPr id="23" name="Picture 22" descr="mt_spurr_geology_GRC2011.jpg"/>
          <p:cNvPicPr>
            <a:picLocks noChangeAspect="1"/>
          </p:cNvPicPr>
          <p:nvPr/>
        </p:nvPicPr>
        <p:blipFill>
          <a:blip r:embed="rId3" cstate="screen"/>
          <a:stretch>
            <a:fillRect/>
          </a:stretch>
        </p:blipFill>
        <p:spPr>
          <a:xfrm>
            <a:off x="0" y="941294"/>
            <a:ext cx="9144000" cy="5916706"/>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17488" y="307975"/>
            <a:ext cx="9115425" cy="547688"/>
          </a:xfrm>
        </p:spPr>
        <p:txBody>
          <a:bodyPr/>
          <a:lstStyle/>
          <a:p>
            <a:r>
              <a:rPr lang="en-US" sz="3200" dirty="0" smtClean="0"/>
              <a:t>Previous Mt. Spurr Studies</a:t>
            </a:r>
            <a:endParaRPr lang="en-US" sz="3200" dirty="0" smtClean="0"/>
          </a:p>
        </p:txBody>
      </p:sp>
      <p:sp>
        <p:nvSpPr>
          <p:cNvPr id="148485" name="Text Box 5"/>
          <p:cNvSpPr txBox="1">
            <a:spLocks noChangeArrowheads="1"/>
          </p:cNvSpPr>
          <p:nvPr/>
        </p:nvSpPr>
        <p:spPr bwMode="auto">
          <a:xfrm>
            <a:off x="187325" y="5715000"/>
            <a:ext cx="8389938" cy="215900"/>
          </a:xfrm>
          <a:prstGeom prst="rect">
            <a:avLst/>
          </a:prstGeom>
          <a:noFill/>
          <a:ln w="9525" algn="ctr">
            <a:noFill/>
            <a:miter lim="800000"/>
            <a:headEnd/>
            <a:tailEnd/>
          </a:ln>
        </p:spPr>
        <p:txBody>
          <a:bodyPr lIns="91363" tIns="45685" rIns="91363" bIns="45685">
            <a:spAutoFit/>
          </a:bodyPr>
          <a:lstStyle/>
          <a:p>
            <a:pPr algn="l">
              <a:lnSpc>
                <a:spcPct val="100000"/>
              </a:lnSpc>
            </a:pPr>
            <a:endParaRPr lang="he-IL" sz="800">
              <a:solidFill>
                <a:srgbClr val="5F5F5F"/>
              </a:solidFill>
            </a:endParaRPr>
          </a:p>
        </p:txBody>
      </p:sp>
      <p:sp>
        <p:nvSpPr>
          <p:cNvPr id="148486" name="Slide Number Placeholder 6"/>
          <p:cNvSpPr>
            <a:spLocks noGrp="1"/>
          </p:cNvSpPr>
          <p:nvPr>
            <p:ph type="sldNum" sz="quarter" idx="11"/>
          </p:nvPr>
        </p:nvSpPr>
        <p:spPr>
          <a:xfrm>
            <a:off x="6934200" y="6248400"/>
            <a:ext cx="1905000" cy="457200"/>
          </a:xfrm>
          <a:noFill/>
        </p:spPr>
        <p:txBody>
          <a:bodyPr/>
          <a:lstStyle/>
          <a:p>
            <a:pPr>
              <a:lnSpc>
                <a:spcPct val="100000"/>
              </a:lnSpc>
            </a:pPr>
            <a:fld id="{33E1FCB4-D93A-49D3-B061-9A00D7C68912}" type="slidenum">
              <a:rPr lang="ar-SA" smtClean="0">
                <a:solidFill>
                  <a:schemeClr val="tx1"/>
                </a:solidFill>
              </a:rPr>
              <a:pPr>
                <a:lnSpc>
                  <a:spcPct val="100000"/>
                </a:lnSpc>
              </a:pPr>
              <a:t>6</a:t>
            </a:fld>
            <a:endParaRPr lang="en-US" smtClean="0">
              <a:solidFill>
                <a:schemeClr val="tx1"/>
              </a:solidFill>
            </a:endParaRPr>
          </a:p>
        </p:txBody>
      </p:sp>
      <p:sp>
        <p:nvSpPr>
          <p:cNvPr id="8" name="Content Placeholder 2"/>
          <p:cNvSpPr>
            <a:spLocks noGrp="1"/>
          </p:cNvSpPr>
          <p:nvPr>
            <p:ph idx="1"/>
          </p:nvPr>
        </p:nvSpPr>
        <p:spPr/>
        <p:txBody>
          <a:bodyPr/>
          <a:lstStyle/>
          <a:p>
            <a:r>
              <a:rPr lang="en-US" dirty="0" smtClean="0"/>
              <a:t>Aqueous Geochemical Sampling</a:t>
            </a:r>
          </a:p>
          <a:p>
            <a:pPr lvl="1"/>
            <a:r>
              <a:rPr lang="en-US" dirty="0" smtClean="0"/>
              <a:t>Crater lake, springs and glacial </a:t>
            </a:r>
            <a:r>
              <a:rPr lang="en-US" dirty="0" err="1" smtClean="0"/>
              <a:t>outlfow</a:t>
            </a:r>
            <a:r>
              <a:rPr lang="en-US" dirty="0" smtClean="0"/>
              <a:t> (1970, 1985, 1992, 2005, 2006)</a:t>
            </a:r>
          </a:p>
          <a:p>
            <a:r>
              <a:rPr lang="en-US" dirty="0" smtClean="0"/>
              <a:t>Geophysics/Soil </a:t>
            </a:r>
            <a:r>
              <a:rPr lang="en-US" dirty="0" err="1" smtClean="0"/>
              <a:t>Geochem</a:t>
            </a:r>
            <a:r>
              <a:rPr lang="en-US" dirty="0" smtClean="0"/>
              <a:t> (</a:t>
            </a:r>
            <a:r>
              <a:rPr lang="en-US" dirty="0" err="1" smtClean="0"/>
              <a:t>Wescott</a:t>
            </a:r>
            <a:r>
              <a:rPr lang="en-US" dirty="0" smtClean="0"/>
              <a:t> et al., 1988)</a:t>
            </a:r>
          </a:p>
          <a:p>
            <a:pPr lvl="1"/>
            <a:r>
              <a:rPr lang="en-US" dirty="0" smtClean="0"/>
              <a:t>SP</a:t>
            </a:r>
          </a:p>
          <a:p>
            <a:pPr lvl="1"/>
            <a:r>
              <a:rPr lang="en-US" dirty="0" smtClean="0"/>
              <a:t>CSAMT</a:t>
            </a:r>
          </a:p>
          <a:p>
            <a:pPr lvl="1"/>
            <a:r>
              <a:rPr lang="en-US" dirty="0" smtClean="0"/>
              <a:t>He &amp; Hg Soil Gas</a:t>
            </a:r>
          </a:p>
          <a:p>
            <a:r>
              <a:rPr lang="en-US" dirty="0" smtClean="0"/>
              <a:t>Basic geology</a:t>
            </a:r>
          </a:p>
          <a:p>
            <a:pPr lvl="1"/>
            <a:r>
              <a:rPr lang="en-US" dirty="0" smtClean="0"/>
              <a:t>Petrology</a:t>
            </a:r>
          </a:p>
          <a:p>
            <a:pPr lvl="1"/>
            <a:r>
              <a:rPr lang="en-US" dirty="0" smtClean="0"/>
              <a:t>Age-dating</a:t>
            </a:r>
          </a:p>
          <a:p>
            <a:pPr lvl="1"/>
            <a:r>
              <a:rPr lang="en-US" dirty="0" smtClean="0"/>
              <a:t>Volcanic </a:t>
            </a:r>
            <a:r>
              <a:rPr lang="en-US" dirty="0" err="1" smtClean="0"/>
              <a:t>strat</a:t>
            </a:r>
            <a:r>
              <a:rPr lang="en-US" dirty="0" smtClean="0"/>
              <a:t>.</a:t>
            </a:r>
          </a:p>
          <a:p>
            <a:pPr lvl="1"/>
            <a:r>
              <a:rPr lang="en-US" dirty="0" smtClean="0"/>
              <a:t>Hazard analysis</a:t>
            </a:r>
          </a:p>
          <a:p>
            <a:pPr>
              <a:buFont typeface="Wingdings" pitchFamily="2" charset="2"/>
              <a:buNone/>
            </a:pPr>
            <a:endParaRPr lang="en-US" dirty="0" smtClean="0"/>
          </a:p>
        </p:txBody>
      </p:sp>
      <p:grpSp>
        <p:nvGrpSpPr>
          <p:cNvPr id="9" name="Group 7"/>
          <p:cNvGrpSpPr>
            <a:grpSpLocks/>
          </p:cNvGrpSpPr>
          <p:nvPr/>
        </p:nvGrpSpPr>
        <p:grpSpPr bwMode="auto">
          <a:xfrm>
            <a:off x="3181350" y="3098041"/>
            <a:ext cx="5962650" cy="2532063"/>
            <a:chOff x="3048000" y="2743200"/>
            <a:chExt cx="5962650" cy="2532852"/>
          </a:xfrm>
        </p:grpSpPr>
        <p:pic>
          <p:nvPicPr>
            <p:cNvPr id="10" name="Picture 6"/>
            <p:cNvPicPr>
              <a:picLocks noChangeAspect="1" noChangeArrowheads="1"/>
            </p:cNvPicPr>
            <p:nvPr/>
          </p:nvPicPr>
          <p:blipFill>
            <a:blip r:embed="rId3" cstate="screen"/>
            <a:srcRect/>
            <a:stretch>
              <a:fillRect/>
            </a:stretch>
          </p:blipFill>
          <p:spPr bwMode="auto">
            <a:xfrm>
              <a:off x="3048000" y="2743200"/>
              <a:ext cx="5962650" cy="2532852"/>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bwMode="auto">
            <a:xfrm>
              <a:off x="6172200" y="2743200"/>
              <a:ext cx="2743200" cy="381119"/>
            </a:xfrm>
            <a:prstGeom prst="rect">
              <a:avLst/>
            </a:prstGeom>
            <a:solidFill>
              <a:schemeClr val="accent3"/>
            </a:solidFill>
            <a:ln w="9525" cap="flat" cmpd="sng" algn="ctr">
              <a:noFill/>
              <a:prstDash val="solid"/>
              <a:round/>
              <a:headEnd type="none" w="med" len="med"/>
              <a:tailEnd type="none" w="med" len="med"/>
            </a:ln>
            <a:effectLst/>
          </p:spPr>
          <p:txBody>
            <a:bodyPr anchor="b"/>
            <a:lstStyle/>
            <a:p>
              <a:pPr>
                <a:defRPr/>
              </a:pPr>
              <a:endParaRPr lang="en-US"/>
            </a:p>
          </p:txBody>
        </p:sp>
      </p:grpSp>
      <p:sp>
        <p:nvSpPr>
          <p:cNvPr id="12" name="Rectangle 11"/>
          <p:cNvSpPr/>
          <p:nvPr/>
        </p:nvSpPr>
        <p:spPr>
          <a:xfrm>
            <a:off x="6690214" y="5231641"/>
            <a:ext cx="2434384" cy="40011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2000" dirty="0" err="1">
                <a:ln w="18415" cmpd="sng">
                  <a:solidFill>
                    <a:srgbClr val="FFFFFF"/>
                  </a:solidFill>
                  <a:prstDash val="solid"/>
                </a:ln>
                <a:solidFill>
                  <a:schemeClr val="accent3">
                    <a:lumMod val="95000"/>
                  </a:schemeClr>
                </a:solidFill>
                <a:effectLst>
                  <a:outerShdw blurRad="63500" dir="3600000" algn="tl" rotWithShape="0">
                    <a:srgbClr val="000000">
                      <a:alpha val="70000"/>
                    </a:srgbClr>
                  </a:outerShdw>
                </a:effectLst>
                <a:cs typeface="Arial" pitchFamily="34" charset="0"/>
              </a:rPr>
              <a:t>Wescott</a:t>
            </a:r>
            <a:r>
              <a:rPr lang="en-US" sz="2000" dirty="0">
                <a:ln w="18415" cmpd="sng">
                  <a:solidFill>
                    <a:srgbClr val="FFFFFF"/>
                  </a:solidFill>
                  <a:prstDash val="solid"/>
                </a:ln>
                <a:solidFill>
                  <a:schemeClr val="accent3">
                    <a:lumMod val="95000"/>
                  </a:schemeClr>
                </a:solidFill>
                <a:effectLst>
                  <a:outerShdw blurRad="63500" dir="3600000" algn="tl" rotWithShape="0">
                    <a:srgbClr val="000000">
                      <a:alpha val="70000"/>
                    </a:srgbClr>
                  </a:outerShdw>
                </a:effectLst>
                <a:cs typeface="Arial" pitchFamily="34" charset="0"/>
              </a:rPr>
              <a:t> et al., 1988</a:t>
            </a:r>
            <a:endParaRPr lang="en-US" sz="2000" b="1" dirty="0">
              <a:ln>
                <a:prstDash val="solid"/>
              </a:ln>
              <a:solidFill>
                <a:schemeClr val="accent3">
                  <a:lumMod val="95000"/>
                </a:schemeClr>
              </a:solidFill>
              <a:effectLst>
                <a:outerShdw blurRad="88000" dist="50800" dir="5040000" algn="tl">
                  <a:schemeClr val="accent4">
                    <a:tint val="80000"/>
                    <a:satMod val="250000"/>
                    <a:alpha val="45000"/>
                  </a:schemeClr>
                </a:outerShdw>
              </a:effectLst>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6045958"/>
            <a:ext cx="1978925" cy="4367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50000"/>
              </a:spcBef>
              <a:spcAft>
                <a:spcPct val="0"/>
              </a:spcAft>
              <a:buClrTx/>
              <a:buSzTx/>
              <a:buFontTx/>
              <a:buNone/>
              <a:tabLst/>
            </a:pPr>
            <a:endParaRPr kumimoji="1" lang="en-US" sz="1200" b="1" i="0" u="none" strike="noStrike" cap="none" normalizeH="0" baseline="0" smtClean="0">
              <a:ln>
                <a:noFill/>
              </a:ln>
              <a:solidFill>
                <a:schemeClr val="bg1"/>
              </a:solidFill>
              <a:effectLst/>
              <a:latin typeface="Arial" pitchFamily="34" charset="0"/>
              <a:cs typeface="Arial" pitchFamily="34" charset="0"/>
            </a:endParaRPr>
          </a:p>
        </p:txBody>
      </p:sp>
      <p:sp>
        <p:nvSpPr>
          <p:cNvPr id="148482" name="Rectangle 2"/>
          <p:cNvSpPr>
            <a:spLocks noGrp="1" noChangeArrowheads="1"/>
          </p:cNvSpPr>
          <p:nvPr>
            <p:ph type="title"/>
          </p:nvPr>
        </p:nvSpPr>
        <p:spPr>
          <a:xfrm>
            <a:off x="217488" y="307975"/>
            <a:ext cx="9115425" cy="547688"/>
          </a:xfrm>
        </p:spPr>
        <p:txBody>
          <a:bodyPr/>
          <a:lstStyle/>
          <a:p>
            <a:r>
              <a:rPr lang="en-US" sz="3200" dirty="0" smtClean="0"/>
              <a:t>2009-2011 Exploration</a:t>
            </a:r>
            <a:endParaRPr lang="en-US" sz="3200" dirty="0" smtClean="0"/>
          </a:p>
        </p:txBody>
      </p:sp>
      <p:sp>
        <p:nvSpPr>
          <p:cNvPr id="148485" name="Text Box 5"/>
          <p:cNvSpPr txBox="1">
            <a:spLocks noChangeArrowheads="1"/>
          </p:cNvSpPr>
          <p:nvPr/>
        </p:nvSpPr>
        <p:spPr bwMode="auto">
          <a:xfrm>
            <a:off x="187325" y="5715000"/>
            <a:ext cx="8389938" cy="215900"/>
          </a:xfrm>
          <a:prstGeom prst="rect">
            <a:avLst/>
          </a:prstGeom>
          <a:noFill/>
          <a:ln w="9525" algn="ctr">
            <a:noFill/>
            <a:miter lim="800000"/>
            <a:headEnd/>
            <a:tailEnd/>
          </a:ln>
        </p:spPr>
        <p:txBody>
          <a:bodyPr lIns="91363" tIns="45685" rIns="91363" bIns="45685">
            <a:spAutoFit/>
          </a:bodyPr>
          <a:lstStyle/>
          <a:p>
            <a:pPr algn="l">
              <a:lnSpc>
                <a:spcPct val="100000"/>
              </a:lnSpc>
            </a:pPr>
            <a:endParaRPr lang="he-IL" sz="800">
              <a:solidFill>
                <a:srgbClr val="5F5F5F"/>
              </a:solidFill>
            </a:endParaRPr>
          </a:p>
        </p:txBody>
      </p:sp>
      <p:sp>
        <p:nvSpPr>
          <p:cNvPr id="148486" name="Slide Number Placeholder 6"/>
          <p:cNvSpPr>
            <a:spLocks noGrp="1"/>
          </p:cNvSpPr>
          <p:nvPr>
            <p:ph type="sldNum" sz="quarter" idx="11"/>
          </p:nvPr>
        </p:nvSpPr>
        <p:spPr>
          <a:xfrm>
            <a:off x="6934200" y="6248400"/>
            <a:ext cx="1905000" cy="457200"/>
          </a:xfrm>
          <a:noFill/>
        </p:spPr>
        <p:txBody>
          <a:bodyPr/>
          <a:lstStyle/>
          <a:p>
            <a:pPr>
              <a:lnSpc>
                <a:spcPct val="100000"/>
              </a:lnSpc>
            </a:pPr>
            <a:fld id="{33E1FCB4-D93A-49D3-B061-9A00D7C68912}" type="slidenum">
              <a:rPr lang="ar-SA" smtClean="0">
                <a:solidFill>
                  <a:schemeClr val="tx1"/>
                </a:solidFill>
              </a:rPr>
              <a:pPr>
                <a:lnSpc>
                  <a:spcPct val="100000"/>
                </a:lnSpc>
              </a:pPr>
              <a:t>7</a:t>
            </a:fld>
            <a:endParaRPr lang="en-US" smtClean="0">
              <a:solidFill>
                <a:schemeClr val="tx1"/>
              </a:solidFill>
            </a:endParaRPr>
          </a:p>
        </p:txBody>
      </p:sp>
      <p:sp>
        <p:nvSpPr>
          <p:cNvPr id="16" name="Content Placeholder 2"/>
          <p:cNvSpPr>
            <a:spLocks noGrp="1"/>
          </p:cNvSpPr>
          <p:nvPr>
            <p:ph idx="1"/>
          </p:nvPr>
        </p:nvSpPr>
        <p:spPr>
          <a:xfrm>
            <a:off x="28575" y="990600"/>
            <a:ext cx="9115425" cy="3657600"/>
          </a:xfrm>
        </p:spPr>
        <p:txBody>
          <a:bodyPr/>
          <a:lstStyle/>
          <a:p>
            <a:r>
              <a:rPr lang="en-US" dirty="0" smtClean="0"/>
              <a:t>Field Studies</a:t>
            </a:r>
          </a:p>
          <a:p>
            <a:pPr lvl="1"/>
            <a:r>
              <a:rPr lang="en-US" dirty="0" smtClean="0"/>
              <a:t>Mapping</a:t>
            </a:r>
          </a:p>
          <a:p>
            <a:pPr lvl="1"/>
            <a:r>
              <a:rPr lang="en-US" dirty="0" smtClean="0"/>
              <a:t>Aqueous geochemical sampling (bulk anion/</a:t>
            </a:r>
            <a:r>
              <a:rPr lang="en-US" dirty="0" err="1" smtClean="0"/>
              <a:t>cation</a:t>
            </a:r>
            <a:r>
              <a:rPr lang="en-US" dirty="0" smtClean="0"/>
              <a:t>)</a:t>
            </a:r>
          </a:p>
          <a:p>
            <a:r>
              <a:rPr lang="en-US" dirty="0" smtClean="0"/>
              <a:t>Remote Sensing</a:t>
            </a:r>
          </a:p>
          <a:p>
            <a:pPr lvl="1"/>
            <a:r>
              <a:rPr lang="en-US" dirty="0" smtClean="0"/>
              <a:t>LiDAR (1m)</a:t>
            </a:r>
          </a:p>
          <a:p>
            <a:pPr lvl="1"/>
            <a:r>
              <a:rPr lang="en-US" dirty="0" err="1" smtClean="0"/>
              <a:t>Quickbird</a:t>
            </a:r>
            <a:r>
              <a:rPr lang="en-US" dirty="0" smtClean="0"/>
              <a:t> (0.6m)</a:t>
            </a:r>
          </a:p>
          <a:p>
            <a:r>
              <a:rPr lang="en-US" dirty="0" smtClean="0"/>
              <a:t>Geophysics</a:t>
            </a:r>
          </a:p>
          <a:p>
            <a:pPr lvl="1"/>
            <a:r>
              <a:rPr lang="en-US" dirty="0" err="1" smtClean="0"/>
              <a:t>Heli-magnetics</a:t>
            </a:r>
            <a:r>
              <a:rPr lang="en-US" dirty="0" smtClean="0"/>
              <a:t> (1670 line km)</a:t>
            </a:r>
          </a:p>
          <a:p>
            <a:pPr lvl="1"/>
            <a:r>
              <a:rPr lang="en-US" dirty="0" smtClean="0"/>
              <a:t>Ground gravity (340 stations)</a:t>
            </a:r>
          </a:p>
          <a:p>
            <a:pPr lvl="1"/>
            <a:r>
              <a:rPr lang="en-US" dirty="0" smtClean="0"/>
              <a:t>Ground MT (49 stations)</a:t>
            </a:r>
          </a:p>
          <a:p>
            <a:r>
              <a:rPr lang="en-US" dirty="0" smtClean="0"/>
              <a:t>Drilling</a:t>
            </a:r>
          </a:p>
          <a:p>
            <a:pPr lvl="1"/>
            <a:r>
              <a:rPr lang="en-US" dirty="0" smtClean="0"/>
              <a:t>(2) Shallow </a:t>
            </a:r>
            <a:r>
              <a:rPr lang="en-US" dirty="0" err="1" smtClean="0"/>
              <a:t>strat</a:t>
            </a:r>
            <a:r>
              <a:rPr lang="en-US" dirty="0" smtClean="0"/>
              <a:t> holes (~1000ft)</a:t>
            </a:r>
          </a:p>
          <a:p>
            <a:pPr lvl="1"/>
            <a:r>
              <a:rPr lang="en-US" dirty="0" smtClean="0"/>
              <a:t>(1) </a:t>
            </a:r>
            <a:r>
              <a:rPr lang="en-US" dirty="0" smtClean="0"/>
              <a:t>Intermediate depth TG </a:t>
            </a:r>
            <a:r>
              <a:rPr lang="en-US" dirty="0" smtClean="0"/>
              <a:t>hole (~4000ft</a:t>
            </a:r>
            <a:r>
              <a:rPr lang="en-US" dirty="0" smtClean="0"/>
              <a:t>)</a:t>
            </a:r>
          </a:p>
        </p:txBody>
      </p:sp>
      <p:pic>
        <p:nvPicPr>
          <p:cNvPr id="4098" name="Picture 2" descr="E:\bmartini_Backup\2011-03-07_13-33-16\Memeo\2011-03-07_13-33-16\C_\Users\bmartini\Documents\My Documents\My Pictures\ak_spurr_aug08\IMG_2334.JPG"/>
          <p:cNvPicPr>
            <a:picLocks noChangeAspect="1" noChangeArrowheads="1"/>
          </p:cNvPicPr>
          <p:nvPr/>
        </p:nvPicPr>
        <p:blipFill>
          <a:blip r:embed="rId3" cstate="screen"/>
          <a:srcRect/>
          <a:stretch>
            <a:fillRect/>
          </a:stretch>
        </p:blipFill>
        <p:spPr bwMode="auto">
          <a:xfrm>
            <a:off x="4531056" y="2340930"/>
            <a:ext cx="4303387" cy="32273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6045958"/>
            <a:ext cx="1978925" cy="4367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50000"/>
              </a:spcBef>
              <a:spcAft>
                <a:spcPct val="0"/>
              </a:spcAft>
              <a:buClrTx/>
              <a:buSzTx/>
              <a:buFontTx/>
              <a:buNone/>
              <a:tabLst/>
            </a:pPr>
            <a:endParaRPr kumimoji="1" lang="en-US" sz="1200" b="1" i="0" u="none" strike="noStrike" cap="none" normalizeH="0" baseline="0" smtClean="0">
              <a:ln>
                <a:noFill/>
              </a:ln>
              <a:solidFill>
                <a:schemeClr val="bg1"/>
              </a:solidFill>
              <a:effectLst/>
              <a:latin typeface="Arial" pitchFamily="34" charset="0"/>
              <a:cs typeface="Arial" pitchFamily="34" charset="0"/>
            </a:endParaRPr>
          </a:p>
        </p:txBody>
      </p:sp>
      <p:sp>
        <p:nvSpPr>
          <p:cNvPr id="148482" name="Rectangle 2"/>
          <p:cNvSpPr>
            <a:spLocks noGrp="1" noChangeArrowheads="1"/>
          </p:cNvSpPr>
          <p:nvPr>
            <p:ph type="title"/>
          </p:nvPr>
        </p:nvSpPr>
        <p:spPr>
          <a:xfrm>
            <a:off x="217488" y="307975"/>
            <a:ext cx="9115425" cy="547688"/>
          </a:xfrm>
        </p:spPr>
        <p:txBody>
          <a:bodyPr/>
          <a:lstStyle/>
          <a:p>
            <a:r>
              <a:rPr lang="en-US" sz="3200" dirty="0" smtClean="0"/>
              <a:t>Geochemical Surveys</a:t>
            </a:r>
            <a:endParaRPr lang="en-US" sz="3200" dirty="0" smtClean="0"/>
          </a:p>
        </p:txBody>
      </p:sp>
      <p:sp>
        <p:nvSpPr>
          <p:cNvPr id="148485" name="Text Box 5"/>
          <p:cNvSpPr txBox="1">
            <a:spLocks noChangeArrowheads="1"/>
          </p:cNvSpPr>
          <p:nvPr/>
        </p:nvSpPr>
        <p:spPr bwMode="auto">
          <a:xfrm>
            <a:off x="187325" y="5715000"/>
            <a:ext cx="8389938" cy="215900"/>
          </a:xfrm>
          <a:prstGeom prst="rect">
            <a:avLst/>
          </a:prstGeom>
          <a:noFill/>
          <a:ln w="9525" algn="ctr">
            <a:noFill/>
            <a:miter lim="800000"/>
            <a:headEnd/>
            <a:tailEnd/>
          </a:ln>
        </p:spPr>
        <p:txBody>
          <a:bodyPr lIns="91363" tIns="45685" rIns="91363" bIns="45685">
            <a:spAutoFit/>
          </a:bodyPr>
          <a:lstStyle/>
          <a:p>
            <a:pPr algn="l">
              <a:lnSpc>
                <a:spcPct val="100000"/>
              </a:lnSpc>
            </a:pPr>
            <a:endParaRPr lang="he-IL" sz="800">
              <a:solidFill>
                <a:srgbClr val="5F5F5F"/>
              </a:solidFill>
            </a:endParaRPr>
          </a:p>
        </p:txBody>
      </p:sp>
      <p:sp>
        <p:nvSpPr>
          <p:cNvPr id="148486" name="Slide Number Placeholder 6"/>
          <p:cNvSpPr>
            <a:spLocks noGrp="1"/>
          </p:cNvSpPr>
          <p:nvPr>
            <p:ph type="sldNum" sz="quarter" idx="11"/>
          </p:nvPr>
        </p:nvSpPr>
        <p:spPr>
          <a:xfrm>
            <a:off x="6934200" y="6248400"/>
            <a:ext cx="1905000" cy="457200"/>
          </a:xfrm>
          <a:noFill/>
        </p:spPr>
        <p:txBody>
          <a:bodyPr/>
          <a:lstStyle/>
          <a:p>
            <a:pPr>
              <a:lnSpc>
                <a:spcPct val="100000"/>
              </a:lnSpc>
            </a:pPr>
            <a:fld id="{33E1FCB4-D93A-49D3-B061-9A00D7C68912}" type="slidenum">
              <a:rPr lang="ar-SA" smtClean="0">
                <a:solidFill>
                  <a:schemeClr val="tx1"/>
                </a:solidFill>
              </a:rPr>
              <a:pPr>
                <a:lnSpc>
                  <a:spcPct val="100000"/>
                </a:lnSpc>
              </a:pPr>
              <a:t>8</a:t>
            </a:fld>
            <a:endParaRPr lang="en-US" smtClean="0">
              <a:solidFill>
                <a:schemeClr val="tx1"/>
              </a:solidFill>
            </a:endParaRPr>
          </a:p>
        </p:txBody>
      </p:sp>
      <p:sp>
        <p:nvSpPr>
          <p:cNvPr id="16" name="Content Placeholder 2"/>
          <p:cNvSpPr>
            <a:spLocks noGrp="1"/>
          </p:cNvSpPr>
          <p:nvPr>
            <p:ph idx="1"/>
          </p:nvPr>
        </p:nvSpPr>
        <p:spPr>
          <a:xfrm>
            <a:off x="28575" y="990600"/>
            <a:ext cx="9115425" cy="3657600"/>
          </a:xfrm>
        </p:spPr>
        <p:txBody>
          <a:bodyPr/>
          <a:lstStyle/>
          <a:p>
            <a:r>
              <a:rPr lang="en-US" dirty="0" smtClean="0"/>
              <a:t>Bulk </a:t>
            </a:r>
            <a:r>
              <a:rPr lang="en-US" dirty="0" err="1" smtClean="0"/>
              <a:t>cation</a:t>
            </a:r>
            <a:r>
              <a:rPr lang="en-US" dirty="0" smtClean="0"/>
              <a:t>/anion analyses</a:t>
            </a:r>
            <a:endParaRPr lang="en-US" dirty="0" smtClean="0"/>
          </a:p>
        </p:txBody>
      </p:sp>
      <p:pic>
        <p:nvPicPr>
          <p:cNvPr id="1026" name="Picture 2"/>
          <p:cNvPicPr>
            <a:picLocks noChangeAspect="1" noChangeArrowheads="1"/>
          </p:cNvPicPr>
          <p:nvPr/>
        </p:nvPicPr>
        <p:blipFill>
          <a:blip r:embed="rId3" cstate="screen"/>
          <a:srcRect/>
          <a:stretch>
            <a:fillRect/>
          </a:stretch>
        </p:blipFill>
        <p:spPr bwMode="auto">
          <a:xfrm>
            <a:off x="204716" y="1460308"/>
            <a:ext cx="3969709" cy="3753135"/>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3892479" y="3516692"/>
            <a:ext cx="4541837" cy="3133725"/>
          </a:xfrm>
          <a:prstGeom prst="rect">
            <a:avLst/>
          </a:prstGeom>
          <a:solidFill>
            <a:schemeClr val="bg1"/>
          </a:solidFill>
          <a:ln w="9525">
            <a:noFill/>
            <a:miter lim="800000"/>
            <a:headEnd/>
            <a:tailEnd/>
          </a:ln>
          <a:effectLst/>
        </p:spPr>
      </p:pic>
      <p:pic>
        <p:nvPicPr>
          <p:cNvPr id="11" name="Picture 11" descr="ben_warm_springs"/>
          <p:cNvPicPr>
            <a:picLocks noChangeAspect="1" noChangeArrowheads="1"/>
          </p:cNvPicPr>
          <p:nvPr/>
        </p:nvPicPr>
        <p:blipFill>
          <a:blip r:embed="rId5" cstate="screen"/>
          <a:srcRect/>
          <a:stretch>
            <a:fillRect/>
          </a:stretch>
        </p:blipFill>
        <p:spPr bwMode="auto">
          <a:xfrm>
            <a:off x="5090615" y="1156648"/>
            <a:ext cx="2130188" cy="284025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ags/tag2.xml><?xml version="1.0" encoding="utf-8"?>
<p:tagLst xmlns:a="http://schemas.openxmlformats.org/drawingml/2006/main" xmlns:r="http://schemas.openxmlformats.org/officeDocument/2006/relationships" xmlns:p="http://schemas.openxmlformats.org/presentationml/2006/main">
  <p:tag name="SLIDETYPE" val="TOC"/>
</p:tagLst>
</file>

<file path=ppt/theme/theme1.xml><?xml version="1.0" encoding="utf-8"?>
<a:theme xmlns:a="http://schemas.openxmlformats.org/drawingml/2006/main" name="7_Axis">
  <a:themeElements>
    <a:clrScheme name="6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6_Axi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33CCFF">
                <a:alpha val="60001"/>
              </a:srgbClr>
            </a:gs>
            <a:gs pos="100000">
              <a:srgbClr val="003399"/>
            </a:gs>
          </a:gsLst>
          <a:lin ang="540000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ctr" latinLnBrk="0" hangingPunct="1">
          <a:lnSpc>
            <a:spcPct val="100000"/>
          </a:lnSpc>
          <a:spcBef>
            <a:spcPct val="50000"/>
          </a:spcBef>
          <a:spcAft>
            <a:spcPct val="0"/>
          </a:spcAft>
          <a:buClrTx/>
          <a:buSzTx/>
          <a:buFontTx/>
          <a:buNone/>
          <a:tabLst/>
          <a:defRPr kumimoji="1" lang="en-US" sz="1200" b="1"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gradFill rotWithShape="1">
          <a:gsLst>
            <a:gs pos="0">
              <a:srgbClr val="33CCFF">
                <a:alpha val="60001"/>
              </a:srgbClr>
            </a:gs>
            <a:gs pos="100000">
              <a:srgbClr val="003399"/>
            </a:gs>
          </a:gsLst>
          <a:lin ang="540000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ctr" latinLnBrk="0" hangingPunct="1">
          <a:lnSpc>
            <a:spcPct val="100000"/>
          </a:lnSpc>
          <a:spcBef>
            <a:spcPct val="50000"/>
          </a:spcBef>
          <a:spcAft>
            <a:spcPct val="0"/>
          </a:spcAft>
          <a:buClrTx/>
          <a:buSzTx/>
          <a:buFontTx/>
          <a:buNone/>
          <a:tabLst/>
          <a:defRPr kumimoji="1" lang="en-US" sz="1200" b="1"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6_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6_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6_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6_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6_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6_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6_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6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resentation_x0020_Number xmlns="a59416aa-4890-4c60-ade1-ce172c3fc016">R-9</Presentation_x0020_Number>
    <Author0 xmlns="a59416aa-4890-4c60-ade1-ce172c3fc016">Paul Thomsen</Author0>
    <Topic xmlns="1f484178-1030-4f5a-adbb-ff657a914c82">
      <Value>Investors/Finance</Value>
      <Value>Geothermal</Value>
    </Topic>
    <Language xmlns="a59416aa-4890-4c60-ade1-ce172c3fc016">English</Language>
    <Event_x0020_Date xmlns="1f484178-1030-4f5a-adbb-ff657a914c82" xsi:nil="true"/>
    <Event xmlns="1f484178-1030-4f5a-adbb-ff657a914c82">GEA Geothermal Energy Finance Forum 2011</Event>
    <Country xmlns="a59416aa-4890-4c60-ade1-ce172c3fc016">USA</Country>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07EF06D9240A340A2FDD1156560FB30" ma:contentTypeVersion="8" ma:contentTypeDescription="Create a new document." ma:contentTypeScope="" ma:versionID="284c6a1af928207d98945ae6650e4be5">
  <xsd:schema xmlns:xsd="http://www.w3.org/2001/XMLSchema" xmlns:p="http://schemas.microsoft.com/office/2006/metadata/properties" xmlns:ns2="a59416aa-4890-4c60-ade1-ce172c3fc016" xmlns:ns3="1f484178-1030-4f5a-adbb-ff657a914c82" targetNamespace="http://schemas.microsoft.com/office/2006/metadata/properties" ma:root="true" ma:fieldsID="149f7b1144b5fad949f3092c9cce0b31" ns2:_="" ns3:_="">
    <xsd:import namespace="a59416aa-4890-4c60-ade1-ce172c3fc016"/>
    <xsd:import namespace="1f484178-1030-4f5a-adbb-ff657a914c82"/>
    <xsd:element name="properties">
      <xsd:complexType>
        <xsd:sequence>
          <xsd:element name="documentManagement">
            <xsd:complexType>
              <xsd:all>
                <xsd:element ref="ns2:Presentation_x0020_Number" minOccurs="0"/>
                <xsd:element ref="ns3:Topic" minOccurs="0"/>
                <xsd:element ref="ns3:Event_x0020_Date" minOccurs="0"/>
                <xsd:element ref="ns3:Event" minOccurs="0"/>
                <xsd:element ref="ns2:Language" minOccurs="0"/>
                <xsd:element ref="ns2:Author0" minOccurs="0"/>
                <xsd:element ref="ns2:Country" minOccurs="0"/>
              </xsd:all>
            </xsd:complexType>
          </xsd:element>
        </xsd:sequence>
      </xsd:complexType>
    </xsd:element>
  </xsd:schema>
  <xsd:schema xmlns:xsd="http://www.w3.org/2001/XMLSchema" xmlns:dms="http://schemas.microsoft.com/office/2006/documentManagement/types" targetNamespace="a59416aa-4890-4c60-ade1-ce172c3fc016" elementFormDefault="qualified">
    <xsd:import namespace="http://schemas.microsoft.com/office/2006/documentManagement/types"/>
    <xsd:element name="Presentation_x0020_Number" ma:index="2" nillable="true" ma:displayName="Presentation Number" ma:internalName="Presentation_x0020_Number">
      <xsd:simpleType>
        <xsd:restriction base="dms:Text">
          <xsd:maxLength value="255"/>
        </xsd:restriction>
      </xsd:simpleType>
    </xsd:element>
    <xsd:element name="Language" ma:index="6" nillable="true" ma:displayName="Language" ma:default="English" ma:format="Dropdown" ma:internalName="Language">
      <xsd:simpleType>
        <xsd:restriction base="dms:Choice">
          <xsd:enumeration value="English"/>
          <xsd:enumeration value="Spanish"/>
          <xsd:enumeration value="Russian"/>
          <xsd:enumeration value="Portugues"/>
          <xsd:enumeration value="Hebrew"/>
        </xsd:restriction>
      </xsd:simpleType>
    </xsd:element>
    <xsd:element name="Author0" ma:index="7" nillable="true" ma:displayName="Author" ma:internalName="Author0">
      <xsd:simpleType>
        <xsd:restriction base="dms:Text">
          <xsd:maxLength value="255"/>
        </xsd:restriction>
      </xsd:simpleType>
    </xsd:element>
    <xsd:element name="Country" ma:index="8" nillable="true" ma:displayName="Country" ma:default="USA" ma:format="Dropdown" ma:internalName="Country">
      <xsd:simpleType>
        <xsd:restriction base="dms:Choice">
          <xsd:enumeration value="None"/>
          <xsd:enumeration value="Indonesia"/>
          <xsd:enumeration value="USA"/>
          <xsd:enumeration value="Turkey"/>
          <xsd:enumeration value="Iceland"/>
          <xsd:enumeration value="France"/>
          <xsd:enumeration value="Germany"/>
          <xsd:enumeration value="Italy"/>
          <xsd:enumeration value="UK"/>
          <xsd:enumeration value="Russia"/>
          <xsd:enumeration value="Spain"/>
          <xsd:enumeration value="India"/>
          <xsd:enumeration value="China"/>
          <xsd:enumeration value="Australia"/>
          <xsd:enumeration value="South Africa"/>
          <xsd:enumeration value="New Zealand"/>
          <xsd:enumeration value="Switzerland"/>
          <xsd:enumeration value="Mexico"/>
          <xsd:enumeration value="Albania"/>
          <xsd:enumeration value="Colombia"/>
          <xsd:enumeration value="Saudi Arabia"/>
          <xsd:enumeration value="Poland"/>
          <xsd:enumeration value="Macedonia"/>
          <xsd:enumeration value="Morocco"/>
          <xsd:enumeration value="Uganda"/>
          <xsd:enumeration value="Caribbean"/>
          <xsd:enumeration value="Costa Rica"/>
          <xsd:enumeration value="Canada"/>
          <xsd:enumeration value="Nigeria"/>
          <xsd:enumeration value="Algeria"/>
          <xsd:enumeration value="Chile"/>
          <xsd:enumeration value="Korea"/>
          <xsd:enumeration value="Argentina"/>
          <xsd:enumeration value="The Netherlands"/>
          <xsd:enumeration value="Hungary"/>
          <xsd:enumeration value="Iran"/>
          <xsd:enumeration value="Romania"/>
          <xsd:enumeration value="Slovenia"/>
          <xsd:enumeration value="Denmark"/>
          <xsd:enumeration value="Rwanda"/>
          <xsd:enumeration value="Bosnia and Herzogovina"/>
          <xsd:enumeration value="Austria"/>
          <xsd:enumeration value="Sweden"/>
          <xsd:enumeration value="Greece"/>
          <xsd:enumeration value="Slovak Republic"/>
          <xsd:enumeration value="El Salvador"/>
          <xsd:enumeration value="Japan"/>
          <xsd:enumeration value="Croatia"/>
          <xsd:enumeration value="Bulgaria"/>
          <xsd:enumeration value="Nepal"/>
          <xsd:enumeration value="Brazil"/>
          <xsd:enumeration value="Honduras"/>
          <xsd:enumeration value="Philippines"/>
          <xsd:enumeration value="Lithuania"/>
          <xsd:enumeration value="Djibouti"/>
          <xsd:enumeration value="Ethiopia"/>
          <xsd:enumeration value="Guatemala"/>
          <xsd:enumeration value="Ireland"/>
          <xsd:enumeration value="Greenland"/>
          <xsd:enumeration value="Papua New Guinea"/>
          <xsd:enumeration value="Ecuador"/>
          <xsd:enumeration value="Serbia"/>
          <xsd:enumeration value="Portugal"/>
          <xsd:enumeration value="Kenya"/>
          <xsd:enumeration value="Norway"/>
          <xsd:enumeration value="Bangladesh"/>
          <xsd:enumeration value="Thailand"/>
          <xsd:enumeration value="Central Asia"/>
          <xsd:enumeration value="Asia Pacific"/>
          <xsd:enumeration value="Nicaragua"/>
          <xsd:enumeration value="Latvia"/>
          <xsd:enumeration value="Europe"/>
          <xsd:enumeration value="Argentina"/>
          <xsd:enumeration value="Guadaloupe"/>
          <xsd:enumeration value="North Africa"/>
          <xsd:enumeration value="East Africa"/>
          <xsd:enumeration value="Vietnam"/>
          <xsd:enumeration value="South America"/>
          <xsd:enumeration value="Peru"/>
          <xsd:enumeration value="Commonwealth Northern Mariana Islands"/>
          <xsd:enumeration value="Tunisia"/>
          <xsd:enumeration value="Ukraine"/>
          <xsd:enumeration value="Korea"/>
          <xsd:enumeration value="Poland and Greece"/>
          <xsd:enumeration value="Australia and Switzerland"/>
          <xsd:enumeration value="Australia and Japan"/>
          <xsd:enumeration value="Czech Republic"/>
          <xsd:enumeration value="Malay Peninsula"/>
          <xsd:enumeration value="Malaysia"/>
          <xsd:enumeration value="Malawi"/>
          <xsd:enumeration value="Egypt"/>
          <xsd:enumeration value="Eritrea"/>
          <xsd:enumeration value="Central Europe"/>
          <xsd:enumeration value="Pakistan"/>
          <xsd:enumeration value="Madagascar"/>
          <xsd:enumeration value="Tanzania"/>
          <xsd:enumeration value="Mongolia"/>
          <xsd:enumeration value="Yemen"/>
          <xsd:enumeration value="Belgium"/>
          <xsd:enumeration value="Nicaragua"/>
          <xsd:enumeration value="Guatemala"/>
        </xsd:restriction>
      </xsd:simpleType>
    </xsd:element>
  </xsd:schema>
  <xsd:schema xmlns:xsd="http://www.w3.org/2001/XMLSchema" xmlns:dms="http://schemas.microsoft.com/office/2006/documentManagement/types" targetNamespace="1f484178-1030-4f5a-adbb-ff657a914c82" elementFormDefault="qualified">
    <xsd:import namespace="http://schemas.microsoft.com/office/2006/documentManagement/types"/>
    <xsd:element name="Topic" ma:index="3" nillable="true" ma:displayName="Topic" ma:internalName="Topic">
      <xsd:complexType>
        <xsd:complexContent>
          <xsd:extension base="dms:MultiChoice">
            <xsd:sequence>
              <xsd:element name="Value" maxOccurs="unbounded" minOccurs="0" nillable="true">
                <xsd:simpleType>
                  <xsd:restriction base="dms:Choice">
                    <xsd:enumeration value="Investors/Finance"/>
                    <xsd:enumeration value="Corporate"/>
                    <xsd:enumeration value="Geothermal"/>
                    <xsd:enumeration value="REG"/>
                    <xsd:enumeration value="Remote Power Units"/>
                    <xsd:enumeration value="Biomass"/>
                    <xsd:enumeration value="Solar"/>
                    <xsd:enumeration value="Gas Turbines"/>
                    <xsd:enumeration value="OrCrude"/>
                    <xsd:enumeration value="Misc."/>
                  </xsd:restriction>
                </xsd:simpleType>
              </xsd:element>
            </xsd:sequence>
          </xsd:extension>
        </xsd:complexContent>
      </xsd:complexType>
    </xsd:element>
    <xsd:element name="Event_x0020_Date" ma:index="4" nillable="true" ma:displayName="Event Date" ma:format="DateOnly" ma:internalName="Event_x0020_Date">
      <xsd:simpleType>
        <xsd:restriction base="dms:DateTime"/>
      </xsd:simpleType>
    </xsd:element>
    <xsd:element name="Event" ma:index="5" nillable="true" ma:displayName="Event" ma:internalName="Ev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5F4BB25-279A-420D-A2D8-AE8688B41B4B}">
  <ds:schemaRefs>
    <ds:schemaRef ds:uri="http://schemas.microsoft.com/sharepoint/v3/contenttype/forms"/>
  </ds:schemaRefs>
</ds:datastoreItem>
</file>

<file path=customXml/itemProps2.xml><?xml version="1.0" encoding="utf-8"?>
<ds:datastoreItem xmlns:ds="http://schemas.openxmlformats.org/officeDocument/2006/customXml" ds:itemID="{C51B5130-A495-4A4A-9E1C-F490D6265930}">
  <ds:schemaRefs>
    <ds:schemaRef ds:uri="http://schemas.microsoft.com/office/2006/documentManagement/types"/>
    <ds:schemaRef ds:uri="http://purl.org/dc/terms/"/>
    <ds:schemaRef ds:uri="http://purl.org/dc/dcmitype/"/>
    <ds:schemaRef ds:uri="a59416aa-4890-4c60-ade1-ce172c3fc016"/>
    <ds:schemaRef ds:uri="http://www.w3.org/XML/1998/namespace"/>
    <ds:schemaRef ds:uri="http://purl.org/dc/elements/1.1/"/>
    <ds:schemaRef ds:uri="1f484178-1030-4f5a-adbb-ff657a914c82"/>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E89333F-20AB-44E1-96B0-56FAD33080D9}">
  <ds:schemaRefs>
    <ds:schemaRef ds:uri="http://schemas.microsoft.com/office/2006/metadata/longProperties"/>
  </ds:schemaRefs>
</ds:datastoreItem>
</file>

<file path=customXml/itemProps4.xml><?xml version="1.0" encoding="utf-8"?>
<ds:datastoreItem xmlns:ds="http://schemas.openxmlformats.org/officeDocument/2006/customXml" ds:itemID="{E239A46D-2C9D-4A65-B139-29CD48964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9416aa-4890-4c60-ade1-ce172c3fc016"/>
    <ds:schemaRef ds:uri="1f484178-1030-4f5a-adbb-ff657a914c8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D:\Office2000\Templates\1033\Selling a Product or Service.pot</Template>
  <TotalTime>60683</TotalTime>
  <Words>924</Words>
  <Application>Microsoft Office PowerPoint</Application>
  <PresentationFormat>Letter Paper (8.5x11 in)</PresentationFormat>
  <Paragraphs>145</Paragraphs>
  <Slides>23</Slides>
  <Notes>12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7_Axis</vt:lpstr>
      <vt:lpstr>Ormat Technologies, Inc.  Geothermal Resource Definition at Mt.Spurr, Alaska  Brigette A. Martini, Chet Lide, Lara Owens, Patrick Walsh, Ben Delwiche and Allison Payne </vt:lpstr>
      <vt:lpstr>Disclaimer</vt:lpstr>
      <vt:lpstr>Ormat Technologies, Inc.</vt:lpstr>
      <vt:lpstr>The Cook Inlet Volcanoes – Mt. Spurr</vt:lpstr>
      <vt:lpstr>The Cook Inlet Volcanoes – Mt. Spurr</vt:lpstr>
      <vt:lpstr>Basic Geology (after Nye and Waythomas, ‘05)</vt:lpstr>
      <vt:lpstr>Previous Mt. Spurr Studies</vt:lpstr>
      <vt:lpstr>2009-2011 Exploration</vt:lpstr>
      <vt:lpstr>Geochemical Surveys</vt:lpstr>
      <vt:lpstr>Surface Elevation – LiDAR (1m)</vt:lpstr>
      <vt:lpstr>Surface Elevation – LiDAR (1m)</vt:lpstr>
      <vt:lpstr>Geophysics – Heli-magnetics (RTP/FVD)</vt:lpstr>
      <vt:lpstr>Geophysics – Bouger Gravity (Horizontal Gradient)</vt:lpstr>
      <vt:lpstr>Geophysics – MT (0-4000 m below surface)</vt:lpstr>
      <vt:lpstr>Geophysics – MT (1D slice)</vt:lpstr>
      <vt:lpstr>Slide 15</vt:lpstr>
      <vt:lpstr> Mt. Spurr, AK – Working Cross Section</vt:lpstr>
      <vt:lpstr> Mt. Spurr, AK – 2010/2011 – Fault model</vt:lpstr>
      <vt:lpstr>Lithology and Fracturing</vt:lpstr>
      <vt:lpstr>Lithology and Fracturing</vt:lpstr>
      <vt:lpstr>26-11 Gradient (MRT)</vt:lpstr>
      <vt:lpstr>Slide 21</vt:lpstr>
      <vt:lpstr>Mt. Spurr - Alaska</vt:lpstr>
    </vt:vector>
  </TitlesOfParts>
  <Company>ORMAT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Ormat Technologies  30 years of PROVEN Geothermal Power Solutions</dc:title>
  <dc:creator>Graciela Sapiro</dc:creator>
  <cp:lastModifiedBy>bmartini</cp:lastModifiedBy>
  <cp:revision>2555</cp:revision>
  <cp:lastPrinted>2006-03-27T18:24:38Z</cp:lastPrinted>
  <dcterms:created xsi:type="dcterms:W3CDTF">2000-05-31T12:35:40Z</dcterms:created>
  <dcterms:modified xsi:type="dcterms:W3CDTF">2011-10-03T23:08:18Z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B_TRACKING_CODE">
    <vt:lpwstr>Client\C$\documents and settings\jrosenbl\desktop\ormat\ormat roadshow presentation vfinal.ppt - jrosenbl - 1/29/2004 11:45:21 PM</vt:lpwstr>
  </property>
  <property fmtid="{D5CDD505-2E9C-101B-9397-08002B2CF9AE}" pid="3" name="LB_TRACKING_NAME">
    <vt:lpwstr>\\LEH\IBD\GROUPS\IBDGROUPS\Power\Ormat\Follow-on\Roadshow Presentation\Ormat Management Presentation Client Draft 19.ppt - nkrieger - 3/29/2006 12:16:35 AM</vt:lpwstr>
  </property>
  <property fmtid="{D5CDD505-2E9C-101B-9397-08002B2CF9AE}" pid="4" name="ContentType">
    <vt:lpwstr>Document</vt:lpwstr>
  </property>
  <property fmtid="{D5CDD505-2E9C-101B-9397-08002B2CF9AE}" pid="5" name="ContentTypeId">
    <vt:lpwstr>0x010100107EF06D9240A340A2FDD1156560FB30</vt:lpwstr>
  </property>
  <property fmtid="{D5CDD505-2E9C-101B-9397-08002B2CF9AE}" pid="6" name="_AdHocReviewCycleID">
    <vt:i4>-9995344</vt:i4>
  </property>
  <property fmtid="{D5CDD505-2E9C-101B-9397-08002B2CF9AE}" pid="7" name="_NewReviewCycle">
    <vt:lpwstr/>
  </property>
  <property fmtid="{D5CDD505-2E9C-101B-9397-08002B2CF9AE}" pid="8" name="_EmailSubject">
    <vt:lpwstr>GRC ppt</vt:lpwstr>
  </property>
  <property fmtid="{D5CDD505-2E9C-101B-9397-08002B2CF9AE}" pid="9" name="_AuthorEmail">
    <vt:lpwstr>bmartini@ormat.com</vt:lpwstr>
  </property>
  <property fmtid="{D5CDD505-2E9C-101B-9397-08002B2CF9AE}" pid="10" name="_AuthorEmailDisplayName">
    <vt:lpwstr>Brigette Martini</vt:lpwstr>
  </property>
  <property fmtid="{D5CDD505-2E9C-101B-9397-08002B2CF9AE}" pid="11" name="_PreviousAdHocReviewCycleID">
    <vt:i4>1633107340</vt:i4>
  </property>
</Properties>
</file>